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6" r:id="rId3"/>
    <p:sldId id="257" r:id="rId4"/>
    <p:sldId id="352" r:id="rId5"/>
    <p:sldId id="353" r:id="rId6"/>
    <p:sldId id="363" r:id="rId7"/>
    <p:sldId id="354" r:id="rId8"/>
    <p:sldId id="364" r:id="rId9"/>
    <p:sldId id="372" r:id="rId10"/>
    <p:sldId id="361" r:id="rId11"/>
    <p:sldId id="385" r:id="rId12"/>
    <p:sldId id="365" r:id="rId13"/>
    <p:sldId id="386" r:id="rId14"/>
    <p:sldId id="366" r:id="rId15"/>
    <p:sldId id="374" r:id="rId16"/>
    <p:sldId id="384" r:id="rId17"/>
    <p:sldId id="289" r:id="rId18"/>
    <p:sldId id="275" r:id="rId19"/>
    <p:sldId id="286" r:id="rId20"/>
    <p:sldId id="285" r:id="rId21"/>
    <p:sldId id="284" r:id="rId22"/>
    <p:sldId id="276" r:id="rId23"/>
    <p:sldId id="277" r:id="rId24"/>
    <p:sldId id="291" r:id="rId25"/>
    <p:sldId id="360" r:id="rId26"/>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8" autoAdjust="0"/>
    <p:restoredTop sz="94660"/>
  </p:normalViewPr>
  <p:slideViewPr>
    <p:cSldViewPr>
      <p:cViewPr varScale="1">
        <p:scale>
          <a:sx n="88" d="100"/>
          <a:sy n="88" d="100"/>
        </p:scale>
        <p:origin x="480" y="68"/>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367E5-1072-40F6-8FF6-54EADE14FAF6}" type="datetimeFigureOut">
              <a:rPr lang="en-US" smtClean="0"/>
              <a:t>6/11/2019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AF050-3E26-4845-8997-0DF3848F04A3}" type="slidenum">
              <a:rPr lang="en-US" smtClean="0"/>
              <a:t>‹#›</a:t>
            </a:fld>
            <a:endParaRPr lang="en-US"/>
          </a:p>
        </p:txBody>
      </p:sp>
    </p:spTree>
    <p:extLst>
      <p:ext uri="{BB962C8B-B14F-4D97-AF65-F5344CB8AC3E}">
        <p14:creationId xmlns:p14="http://schemas.microsoft.com/office/powerpoint/2010/main" val="4138126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b69253042_8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5b69253042_8_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67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b69253042_8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5b69253042_8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b69253042_8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5b69253042_8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b69253042_8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5b69253042_8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9241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b69253042_8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5b69253042_8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00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b69253042_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5b69253042_8_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b69253042_8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b69253042_8_10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b69253042_8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5b69253042_8_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4985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userDrawn="1"/>
        </p:nvGrpSpPr>
        <p:grpSpPr>
          <a:xfrm>
            <a:off x="5899151" y="0"/>
            <a:ext cx="3243263" cy="5724525"/>
            <a:chOff x="5899151" y="0"/>
            <a:chExt cx="3243263" cy="6858000"/>
          </a:xfrm>
        </p:grpSpPr>
        <p:sp>
          <p:nvSpPr>
            <p:cNvPr id="11" name="Rectangle 90483"/>
            <p:cNvSpPr>
              <a:spLocks noChangeArrowheads="1"/>
            </p:cNvSpPr>
            <p:nvPr userDrawn="1"/>
          </p:nvSpPr>
          <p:spPr bwMode="auto">
            <a:xfrm>
              <a:off x="5899151" y="5651500"/>
              <a:ext cx="3243263" cy="8509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90484"/>
            <p:cNvSpPr>
              <a:spLocks noChangeArrowheads="1"/>
            </p:cNvSpPr>
            <p:nvPr userDrawn="1"/>
          </p:nvSpPr>
          <p:spPr bwMode="auto">
            <a:xfrm>
              <a:off x="5899151" y="0"/>
              <a:ext cx="3243263" cy="57245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90485"/>
            <p:cNvSpPr>
              <a:spLocks noChangeArrowheads="1"/>
            </p:cNvSpPr>
            <p:nvPr userDrawn="1"/>
          </p:nvSpPr>
          <p:spPr bwMode="auto">
            <a:xfrm>
              <a:off x="5899151" y="6448425"/>
              <a:ext cx="3243263" cy="40957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1143000" y="2232555"/>
            <a:ext cx="7772400" cy="639141"/>
          </a:xfrm>
        </p:spPr>
        <p:txBody>
          <a:bodyPr>
            <a:normAutofit/>
          </a:bodyPr>
          <a:lstStyle>
            <a:lvl1pPr algn="r">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514600" y="2933700"/>
            <a:ext cx="6400800" cy="762000"/>
          </a:xfrm>
        </p:spPr>
        <p:txBody>
          <a:bodyPr>
            <a:normAutofit/>
          </a:bodyPr>
          <a:lstStyle>
            <a:lvl1pPr marL="0" indent="0" algn="r">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6722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C6A866-0A23-491F-85A5-D120BEBA0BC2}"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307518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C6A866-0A23-491F-85A5-D120BEBA0BC2}"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2710695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14"/>
          <p:cNvGrpSpPr/>
          <p:nvPr/>
        </p:nvGrpSpPr>
        <p:grpSpPr>
          <a:xfrm>
            <a:off x="5899152" y="0"/>
            <a:ext cx="3243263" cy="5724526"/>
            <a:chOff x="5899151" y="0"/>
            <a:chExt cx="3243263" cy="6858000"/>
          </a:xfrm>
        </p:grpSpPr>
        <p:sp>
          <p:nvSpPr>
            <p:cNvPr id="61" name="Google Shape;61;p14"/>
            <p:cNvSpPr/>
            <p:nvPr/>
          </p:nvSpPr>
          <p:spPr>
            <a:xfrm>
              <a:off x="5899151" y="5651500"/>
              <a:ext cx="3243263" cy="850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4"/>
            <p:cNvSpPr/>
            <p:nvPr/>
          </p:nvSpPr>
          <p:spPr>
            <a:xfrm>
              <a:off x="5899151" y="0"/>
              <a:ext cx="3243263" cy="572452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4"/>
            <p:cNvSpPr/>
            <p:nvPr/>
          </p:nvSpPr>
          <p:spPr>
            <a:xfrm>
              <a:off x="5899151" y="6448425"/>
              <a:ext cx="3243263" cy="409575"/>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 name="Google Shape;64;p14"/>
          <p:cNvSpPr txBox="1">
            <a:spLocks noGrp="1"/>
          </p:cNvSpPr>
          <p:nvPr>
            <p:ph type="ctrTitle"/>
          </p:nvPr>
        </p:nvSpPr>
        <p:spPr>
          <a:xfrm>
            <a:off x="1143000" y="2232556"/>
            <a:ext cx="7772400" cy="639141"/>
          </a:xfrm>
          <a:prstGeom prst="rect">
            <a:avLst/>
          </a:prstGeom>
          <a:noFill/>
          <a:ln>
            <a:noFill/>
          </a:ln>
        </p:spPr>
        <p:txBody>
          <a:bodyPr spcFirstLastPara="1" wrap="square" lIns="91425" tIns="45700" rIns="91425" bIns="45700" anchor="ctr" anchorCtr="0"/>
          <a:lstStyle>
            <a:lvl1pPr lvl="0" algn="r">
              <a:spcBef>
                <a:spcPts val="0"/>
              </a:spcBef>
              <a:spcAft>
                <a:spcPts val="0"/>
              </a:spcAft>
              <a:buClr>
                <a:schemeClr val="lt1"/>
              </a:buClr>
              <a:buSzPts val="2800"/>
              <a:buFont typeface="Calibri"/>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4"/>
          <p:cNvSpPr txBox="1">
            <a:spLocks noGrp="1"/>
          </p:cNvSpPr>
          <p:nvPr>
            <p:ph type="subTitle" idx="1"/>
          </p:nvPr>
        </p:nvSpPr>
        <p:spPr>
          <a:xfrm>
            <a:off x="2514600" y="2933700"/>
            <a:ext cx="6400800" cy="762000"/>
          </a:xfrm>
          <a:prstGeom prst="rect">
            <a:avLst/>
          </a:prstGeom>
          <a:noFill/>
          <a:ln>
            <a:noFill/>
          </a:ln>
        </p:spPr>
        <p:txBody>
          <a:bodyPr spcFirstLastPara="1" wrap="square" lIns="91425" tIns="45700" rIns="91425" bIns="45700" anchor="t" anchorCtr="0"/>
          <a:lstStyle>
            <a:lvl1pPr lvl="0" algn="r">
              <a:spcBef>
                <a:spcPts val="400"/>
              </a:spcBef>
              <a:spcAft>
                <a:spcPts val="0"/>
              </a:spcAft>
              <a:buClr>
                <a:schemeClr val="lt1"/>
              </a:buClr>
              <a:buSzPts val="2000"/>
              <a:buNone/>
              <a:defRPr sz="200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21624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57200" y="114300"/>
            <a:ext cx="8229600" cy="762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5"/>
          <p:cNvSpPr txBox="1">
            <a:spLocks noGrp="1"/>
          </p:cNvSpPr>
          <p:nvPr>
            <p:ph type="body" idx="1"/>
          </p:nvPr>
        </p:nvSpPr>
        <p:spPr>
          <a:xfrm>
            <a:off x="457200" y="1333500"/>
            <a:ext cx="8229600" cy="37716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5"/>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0655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6"/>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632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722313" y="3672417"/>
            <a:ext cx="7772400" cy="1135063"/>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a:off x="722313" y="2422261"/>
            <a:ext cx="7772400" cy="1250156"/>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9" name="Google Shape;79;p17"/>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8838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457200" y="114300"/>
            <a:ext cx="8229600" cy="762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8"/>
          <p:cNvSpPr txBox="1">
            <a:spLocks noGrp="1"/>
          </p:cNvSpPr>
          <p:nvPr>
            <p:ph type="body" idx="1"/>
          </p:nvPr>
        </p:nvSpPr>
        <p:spPr>
          <a:xfrm>
            <a:off x="457200" y="1333500"/>
            <a:ext cx="4038600" cy="3771637"/>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5" name="Google Shape;85;p18"/>
          <p:cNvSpPr txBox="1">
            <a:spLocks noGrp="1"/>
          </p:cNvSpPr>
          <p:nvPr>
            <p:ph type="body" idx="2"/>
          </p:nvPr>
        </p:nvSpPr>
        <p:spPr>
          <a:xfrm>
            <a:off x="4648200" y="1333500"/>
            <a:ext cx="4038600" cy="3771637"/>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6" name="Google Shape;86;p18"/>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3986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457200" y="114300"/>
            <a:ext cx="8229600" cy="762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3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9"/>
          <p:cNvSpPr txBox="1">
            <a:spLocks noGrp="1"/>
          </p:cNvSpPr>
          <p:nvPr>
            <p:ph type="body" idx="1"/>
          </p:nvPr>
        </p:nvSpPr>
        <p:spPr>
          <a:xfrm>
            <a:off x="457200" y="1279262"/>
            <a:ext cx="4040188" cy="533134"/>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2" name="Google Shape;92;p19"/>
          <p:cNvSpPr txBox="1">
            <a:spLocks noGrp="1"/>
          </p:cNvSpPr>
          <p:nvPr>
            <p:ph type="body" idx="2"/>
          </p:nvPr>
        </p:nvSpPr>
        <p:spPr>
          <a:xfrm>
            <a:off x="457200" y="1812396"/>
            <a:ext cx="4040188" cy="329274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3" name="Google Shape;93;p19"/>
          <p:cNvSpPr txBox="1">
            <a:spLocks noGrp="1"/>
          </p:cNvSpPr>
          <p:nvPr>
            <p:ph type="body" idx="3"/>
          </p:nvPr>
        </p:nvSpPr>
        <p:spPr>
          <a:xfrm>
            <a:off x="4645027" y="1279262"/>
            <a:ext cx="4041775" cy="533134"/>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4" name="Google Shape;94;p19"/>
          <p:cNvSpPr txBox="1">
            <a:spLocks noGrp="1"/>
          </p:cNvSpPr>
          <p:nvPr>
            <p:ph type="body" idx="4"/>
          </p:nvPr>
        </p:nvSpPr>
        <p:spPr>
          <a:xfrm>
            <a:off x="4645027" y="1812396"/>
            <a:ext cx="4041775" cy="329274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5" name="Google Shape;95;p19"/>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9"/>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9"/>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4202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457200" y="114300"/>
            <a:ext cx="8229600" cy="762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0"/>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0"/>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0"/>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2736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57202" y="227543"/>
            <a:ext cx="3008313" cy="968374"/>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1"/>
          <p:cNvSpPr txBox="1">
            <a:spLocks noGrp="1"/>
          </p:cNvSpPr>
          <p:nvPr>
            <p:ph type="body" idx="1"/>
          </p:nvPr>
        </p:nvSpPr>
        <p:spPr>
          <a:xfrm>
            <a:off x="3575050" y="227542"/>
            <a:ext cx="5111750" cy="487759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6" name="Google Shape;106;p21"/>
          <p:cNvSpPr txBox="1">
            <a:spLocks noGrp="1"/>
          </p:cNvSpPr>
          <p:nvPr>
            <p:ph type="body" idx="2"/>
          </p:nvPr>
        </p:nvSpPr>
        <p:spPr>
          <a:xfrm>
            <a:off x="457202" y="1195917"/>
            <a:ext cx="3008313" cy="390921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7" name="Google Shape;107;p21"/>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1"/>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1"/>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284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C6A866-0A23-491F-85A5-D120BEBA0BC2}"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331480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1792288" y="4000500"/>
            <a:ext cx="5486400" cy="472282"/>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2"/>
          <p:cNvSpPr>
            <a:spLocks noGrp="1"/>
          </p:cNvSpPr>
          <p:nvPr>
            <p:ph type="pic" idx="2"/>
          </p:nvPr>
        </p:nvSpPr>
        <p:spPr>
          <a:xfrm>
            <a:off x="1792288" y="510646"/>
            <a:ext cx="5486400" cy="34290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3" name="Google Shape;113;p22"/>
          <p:cNvSpPr txBox="1">
            <a:spLocks noGrp="1"/>
          </p:cNvSpPr>
          <p:nvPr>
            <p:ph type="body" idx="1"/>
          </p:nvPr>
        </p:nvSpPr>
        <p:spPr>
          <a:xfrm>
            <a:off x="1792288" y="4472782"/>
            <a:ext cx="5486400" cy="67071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4" name="Google Shape;114;p2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10143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457200" y="114300"/>
            <a:ext cx="8229600" cy="762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3"/>
          <p:cNvSpPr txBox="1">
            <a:spLocks noGrp="1"/>
          </p:cNvSpPr>
          <p:nvPr>
            <p:ph type="body" idx="1"/>
          </p:nvPr>
        </p:nvSpPr>
        <p:spPr>
          <a:xfrm rot="5400000">
            <a:off x="2686183" y="-895482"/>
            <a:ext cx="3771637"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3"/>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3"/>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3"/>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7374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rot="5400000">
            <a:off x="5219965" y="1638300"/>
            <a:ext cx="4876271"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4"/>
          <p:cNvSpPr txBox="1">
            <a:spLocks noGrp="1"/>
          </p:cNvSpPr>
          <p:nvPr>
            <p:ph type="body" idx="1"/>
          </p:nvPr>
        </p:nvSpPr>
        <p:spPr>
          <a:xfrm rot="5400000">
            <a:off x="1028965" y="-342899"/>
            <a:ext cx="4876271"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4"/>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4"/>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4"/>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418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6A866-0A23-491F-85A5-D120BEBA0BC2}"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1129688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C6A866-0A23-491F-85A5-D120BEBA0BC2}"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107950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C6A866-0A23-491F-85A5-D120BEBA0BC2}"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262738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C6A866-0A23-491F-85A5-D120BEBA0BC2}" type="datetimeFigureOut">
              <a:rPr lang="en-US" smtClean="0"/>
              <a:t>6/11/2019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1491277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6A866-0A23-491F-85A5-D120BEBA0BC2}" type="datetimeFigureOut">
              <a:rPr lang="en-US" smtClean="0"/>
              <a:t>6/11/2019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2261415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C6A866-0A23-491F-85A5-D120BEBA0BC2}"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157530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C6A866-0A23-491F-85A5-D120BEBA0BC2}"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C93B1-FCDD-4EE2-9D2A-962769FD0B9F}" type="slidenum">
              <a:rPr lang="en-US" smtClean="0"/>
              <a:t>‹#›</a:t>
            </a:fld>
            <a:endParaRPr lang="en-US"/>
          </a:p>
        </p:txBody>
      </p:sp>
    </p:spTree>
    <p:extLst>
      <p:ext uri="{BB962C8B-B14F-4D97-AF65-F5344CB8AC3E}">
        <p14:creationId xmlns:p14="http://schemas.microsoft.com/office/powerpoint/2010/main" val="339524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9"/>
          <p:cNvSpPr>
            <a:spLocks noChangeArrowheads="1"/>
          </p:cNvSpPr>
          <p:nvPr userDrawn="1"/>
        </p:nvSpPr>
        <p:spPr bwMode="auto">
          <a:xfrm>
            <a:off x="8620125" y="3"/>
            <a:ext cx="533400" cy="97154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10"/>
          <p:cNvSpPr>
            <a:spLocks noChangeArrowheads="1"/>
          </p:cNvSpPr>
          <p:nvPr userDrawn="1"/>
        </p:nvSpPr>
        <p:spPr bwMode="auto">
          <a:xfrm>
            <a:off x="7799388" y="3"/>
            <a:ext cx="960438" cy="971549"/>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11"/>
          <p:cNvSpPr>
            <a:spLocks noChangeArrowheads="1"/>
          </p:cNvSpPr>
          <p:nvPr userDrawn="1"/>
        </p:nvSpPr>
        <p:spPr bwMode="auto">
          <a:xfrm>
            <a:off x="0" y="3"/>
            <a:ext cx="7837488" cy="971549"/>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Placeholder 1"/>
          <p:cNvSpPr>
            <a:spLocks noGrp="1"/>
          </p:cNvSpPr>
          <p:nvPr>
            <p:ph type="title"/>
          </p:nvPr>
        </p:nvSpPr>
        <p:spPr>
          <a:xfrm>
            <a:off x="457200" y="114300"/>
            <a:ext cx="82296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69C6A866-0A23-491F-85A5-D120BEBA0BC2}" type="datetimeFigureOut">
              <a:rPr lang="en-US" smtClean="0"/>
              <a:t>6/11/2019</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F54C93B1-FCDD-4EE2-9D2A-962769FD0B9F}" type="slidenum">
              <a:rPr lang="en-US" smtClean="0"/>
              <a:t>‹#›</a:t>
            </a:fld>
            <a:endParaRPr lang="en-US"/>
          </a:p>
        </p:txBody>
      </p:sp>
    </p:spTree>
    <p:extLst>
      <p:ext uri="{BB962C8B-B14F-4D97-AF65-F5344CB8AC3E}">
        <p14:creationId xmlns:p14="http://schemas.microsoft.com/office/powerpoint/2010/main" val="4080408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p:nvPr/>
        </p:nvSpPr>
        <p:spPr>
          <a:xfrm>
            <a:off x="8620125" y="3"/>
            <a:ext cx="533400" cy="971549"/>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3"/>
          <p:cNvSpPr/>
          <p:nvPr/>
        </p:nvSpPr>
        <p:spPr>
          <a:xfrm>
            <a:off x="7799388" y="3"/>
            <a:ext cx="960438" cy="97154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3"/>
          <p:cNvSpPr/>
          <p:nvPr/>
        </p:nvSpPr>
        <p:spPr>
          <a:xfrm>
            <a:off x="0" y="3"/>
            <a:ext cx="7837488" cy="97154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3"/>
          <p:cNvSpPr txBox="1">
            <a:spLocks noGrp="1"/>
          </p:cNvSpPr>
          <p:nvPr>
            <p:ph type="title"/>
          </p:nvPr>
        </p:nvSpPr>
        <p:spPr>
          <a:xfrm>
            <a:off x="457200" y="114300"/>
            <a:ext cx="8229600" cy="762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3"/>
          <p:cNvSpPr txBox="1">
            <a:spLocks noGrp="1"/>
          </p:cNvSpPr>
          <p:nvPr>
            <p:ph type="body" idx="1"/>
          </p:nvPr>
        </p:nvSpPr>
        <p:spPr>
          <a:xfrm>
            <a:off x="457200" y="1333500"/>
            <a:ext cx="8229600" cy="3771637"/>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a:ea typeface="Calibri"/>
                <a:cs typeface="Calibri"/>
                <a:sym typeface="Calibri"/>
              </a:defRPr>
            </a:lvl1pPr>
            <a:lvl2pPr marL="0" marR="0" lvl="1" indent="0" algn="r" rtl="0">
              <a:spcBef>
                <a:spcPts val="0"/>
              </a:spcBef>
              <a:buNone/>
              <a:defRPr sz="1200" b="0" u="none">
                <a:solidFill>
                  <a:srgbClr val="888888"/>
                </a:solidFill>
                <a:latin typeface="Calibri"/>
                <a:ea typeface="Calibri"/>
                <a:cs typeface="Calibri"/>
                <a:sym typeface="Calibri"/>
              </a:defRPr>
            </a:lvl2pPr>
            <a:lvl3pPr marL="0" marR="0" lvl="2" indent="0" algn="r" rtl="0">
              <a:spcBef>
                <a:spcPts val="0"/>
              </a:spcBef>
              <a:buNone/>
              <a:defRPr sz="1200" b="0" u="none">
                <a:solidFill>
                  <a:srgbClr val="888888"/>
                </a:solidFill>
                <a:latin typeface="Calibri"/>
                <a:ea typeface="Calibri"/>
                <a:cs typeface="Calibri"/>
                <a:sym typeface="Calibri"/>
              </a:defRPr>
            </a:lvl3pPr>
            <a:lvl4pPr marL="0" marR="0" lvl="3" indent="0" algn="r" rtl="0">
              <a:spcBef>
                <a:spcPts val="0"/>
              </a:spcBef>
              <a:buNone/>
              <a:defRPr sz="1200" b="0" u="none">
                <a:solidFill>
                  <a:srgbClr val="888888"/>
                </a:solidFill>
                <a:latin typeface="Calibri"/>
                <a:ea typeface="Calibri"/>
                <a:cs typeface="Calibri"/>
                <a:sym typeface="Calibri"/>
              </a:defRPr>
            </a:lvl4pPr>
            <a:lvl5pPr marL="0" marR="0" lvl="4" indent="0" algn="r" rtl="0">
              <a:spcBef>
                <a:spcPts val="0"/>
              </a:spcBef>
              <a:buNone/>
              <a:defRPr sz="1200" b="0" u="none">
                <a:solidFill>
                  <a:srgbClr val="888888"/>
                </a:solidFill>
                <a:latin typeface="Calibri"/>
                <a:ea typeface="Calibri"/>
                <a:cs typeface="Calibri"/>
                <a:sym typeface="Calibri"/>
              </a:defRPr>
            </a:lvl5pPr>
            <a:lvl6pPr marL="0" marR="0" lvl="5" indent="0" algn="r" rtl="0">
              <a:spcBef>
                <a:spcPts val="0"/>
              </a:spcBef>
              <a:buNone/>
              <a:defRPr sz="1200" b="0" u="none">
                <a:solidFill>
                  <a:srgbClr val="888888"/>
                </a:solidFill>
                <a:latin typeface="Calibri"/>
                <a:ea typeface="Calibri"/>
                <a:cs typeface="Calibri"/>
                <a:sym typeface="Calibri"/>
              </a:defRPr>
            </a:lvl6pPr>
            <a:lvl7pPr marL="0" marR="0" lvl="6" indent="0" algn="r" rtl="0">
              <a:spcBef>
                <a:spcPts val="0"/>
              </a:spcBef>
              <a:buNone/>
              <a:defRPr sz="1200" b="0" u="none">
                <a:solidFill>
                  <a:srgbClr val="888888"/>
                </a:solidFill>
                <a:latin typeface="Calibri"/>
                <a:ea typeface="Calibri"/>
                <a:cs typeface="Calibri"/>
                <a:sym typeface="Calibri"/>
              </a:defRPr>
            </a:lvl7pPr>
            <a:lvl8pPr marL="0" marR="0" lvl="7" indent="0" algn="r" rtl="0">
              <a:spcBef>
                <a:spcPts val="0"/>
              </a:spcBef>
              <a:buNone/>
              <a:defRPr sz="1200" b="0" u="none">
                <a:solidFill>
                  <a:srgbClr val="888888"/>
                </a:solidFill>
                <a:latin typeface="Calibri"/>
                <a:ea typeface="Calibri"/>
                <a:cs typeface="Calibri"/>
                <a:sym typeface="Calibri"/>
              </a:defRPr>
            </a:lvl8pPr>
            <a:lvl9pPr marL="0" marR="0" lvl="8" indent="0" algn="r" rtl="0">
              <a:spcBef>
                <a:spcPts val="0"/>
              </a:spcBef>
              <a:buNone/>
              <a:defRPr sz="1200" b="0" u="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569012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67400" y="1700304"/>
            <a:ext cx="3124200" cy="1080996"/>
          </a:xfrm>
        </p:spPr>
        <p:txBody>
          <a:bodyPr>
            <a:normAutofit fontScale="90000"/>
          </a:bodyPr>
          <a:lstStyle/>
          <a:p>
            <a:r>
              <a:rPr lang="en-US" dirty="0"/>
              <a:t>The True Meaning </a:t>
            </a:r>
            <a:br>
              <a:rPr lang="en-US" dirty="0"/>
            </a:br>
            <a:r>
              <a:rPr lang="en-US" dirty="0"/>
              <a:t>behind “Decision Day”</a:t>
            </a:r>
          </a:p>
        </p:txBody>
      </p:sp>
      <p:sp>
        <p:nvSpPr>
          <p:cNvPr id="3" name="Subtitle 2"/>
          <p:cNvSpPr>
            <a:spLocks noGrp="1"/>
          </p:cNvSpPr>
          <p:nvPr>
            <p:ph type="subTitle" idx="1"/>
          </p:nvPr>
        </p:nvSpPr>
        <p:spPr>
          <a:xfrm>
            <a:off x="5943600" y="2933701"/>
            <a:ext cx="3048000" cy="762000"/>
          </a:xfrm>
        </p:spPr>
        <p:txBody>
          <a:bodyPr>
            <a:noAutofit/>
          </a:bodyPr>
          <a:lstStyle/>
          <a:p>
            <a:r>
              <a:rPr lang="en-US" dirty="0"/>
              <a:t>Edward Gates, Jr.</a:t>
            </a:r>
          </a:p>
          <a:p>
            <a:r>
              <a:rPr lang="en-US" dirty="0"/>
              <a:t>Philip Nunoo</a:t>
            </a:r>
          </a:p>
          <a:p>
            <a:r>
              <a:rPr lang="en-US" dirty="0"/>
              <a:t>Nikita Jones</a:t>
            </a:r>
          </a:p>
          <a:p>
            <a:r>
              <a:rPr lang="en-US" dirty="0"/>
              <a:t>Mason Waters</a:t>
            </a:r>
          </a:p>
        </p:txBody>
      </p:sp>
    </p:spTree>
    <p:extLst>
      <p:ext uri="{BB962C8B-B14F-4D97-AF65-F5344CB8AC3E}">
        <p14:creationId xmlns:p14="http://schemas.microsoft.com/office/powerpoint/2010/main" val="272136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31800" y="971682"/>
            <a:ext cx="8229600" cy="3771636"/>
          </a:xfrm>
        </p:spPr>
        <p:txBody>
          <a:bodyPr>
            <a:normAutofit fontScale="92500" lnSpcReduction="10000"/>
          </a:bodyPr>
          <a:lstStyle/>
          <a:p>
            <a:r>
              <a:rPr lang="en-US" dirty="0"/>
              <a:t>What is  the average starting salary of Ivy League Schools? (All eight Ivy Schools represented)</a:t>
            </a:r>
          </a:p>
          <a:p>
            <a:pPr lvl="3"/>
            <a:r>
              <a:rPr lang="en-US" b="1" dirty="0"/>
              <a:t>Brown University: $56,200</a:t>
            </a:r>
          </a:p>
          <a:p>
            <a:pPr lvl="3"/>
            <a:r>
              <a:rPr lang="en-US" b="1" dirty="0"/>
              <a:t>Dartmouth College: $58,000</a:t>
            </a:r>
          </a:p>
          <a:p>
            <a:pPr lvl="3"/>
            <a:r>
              <a:rPr lang="en-US" b="1" dirty="0"/>
              <a:t>Yale University: $59,100</a:t>
            </a:r>
          </a:p>
          <a:p>
            <a:pPr lvl="3"/>
            <a:r>
              <a:rPr lang="en-US" b="1" dirty="0"/>
              <a:t>Columbia University: $59,400 </a:t>
            </a:r>
          </a:p>
          <a:p>
            <a:pPr lvl="3"/>
            <a:r>
              <a:rPr lang="en-US" b="1" dirty="0"/>
              <a:t>Cornell University: $60,300</a:t>
            </a:r>
          </a:p>
          <a:p>
            <a:pPr lvl="3"/>
            <a:r>
              <a:rPr lang="en-US" b="1" dirty="0"/>
              <a:t>University of Pennsylvania: $60,900</a:t>
            </a:r>
          </a:p>
          <a:p>
            <a:pPr lvl="3"/>
            <a:r>
              <a:rPr lang="en-US" b="1" dirty="0"/>
              <a:t>Harvard University: $63,400</a:t>
            </a:r>
          </a:p>
          <a:p>
            <a:pPr lvl="3"/>
            <a:r>
              <a:rPr lang="en-US" b="1" dirty="0"/>
              <a:t>Princeton University: $66,500</a:t>
            </a:r>
          </a:p>
          <a:p>
            <a:pPr lvl="3"/>
            <a:endParaRPr lang="en-US" dirty="0"/>
          </a:p>
          <a:p>
            <a:pPr lvl="1"/>
            <a:endParaRPr lang="en-US" dirty="0"/>
          </a:p>
          <a:p>
            <a:pPr marL="0" indent="0">
              <a:buNone/>
            </a:pPr>
            <a:endParaRPr lang="en-US" dirty="0"/>
          </a:p>
          <a:p>
            <a:endParaRPr lang="en-US" dirty="0"/>
          </a:p>
        </p:txBody>
      </p:sp>
    </p:spTree>
    <p:extLst>
      <p:ext uri="{BB962C8B-B14F-4D97-AF65-F5344CB8AC3E}">
        <p14:creationId xmlns:p14="http://schemas.microsoft.com/office/powerpoint/2010/main" val="3257947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48733" y="971682"/>
            <a:ext cx="8229600" cy="3771636"/>
          </a:xfrm>
        </p:spPr>
        <p:txBody>
          <a:bodyPr>
            <a:normAutofit/>
          </a:bodyPr>
          <a:lstStyle/>
          <a:p>
            <a:r>
              <a:rPr lang="en-US" dirty="0"/>
              <a:t>What is  the average starting salary of Party Schools?  (Top Five represented)</a:t>
            </a:r>
          </a:p>
          <a:p>
            <a:pPr marL="457200" lvl="1" indent="0">
              <a:buNone/>
            </a:pPr>
            <a:endParaRPr lang="en-US" dirty="0"/>
          </a:p>
        </p:txBody>
      </p:sp>
      <p:pic>
        <p:nvPicPr>
          <p:cNvPr id="4" name="Picture 3">
            <a:extLst>
              <a:ext uri="{FF2B5EF4-FFF2-40B4-BE49-F238E27FC236}">
                <a16:creationId xmlns:a16="http://schemas.microsoft.com/office/drawing/2014/main" id="{E7C5A79E-A573-407B-9487-1E4D3E60CA53}"/>
              </a:ext>
            </a:extLst>
          </p:cNvPr>
          <p:cNvPicPr>
            <a:picLocks noChangeAspect="1"/>
          </p:cNvPicPr>
          <p:nvPr/>
        </p:nvPicPr>
        <p:blipFill>
          <a:blip r:embed="rId2"/>
          <a:stretch>
            <a:fillRect/>
          </a:stretch>
        </p:blipFill>
        <p:spPr>
          <a:xfrm>
            <a:off x="0" y="2324100"/>
            <a:ext cx="9144000" cy="2276929"/>
          </a:xfrm>
          <a:prstGeom prst="rect">
            <a:avLst/>
          </a:prstGeom>
        </p:spPr>
      </p:pic>
    </p:spTree>
    <p:extLst>
      <p:ext uri="{BB962C8B-B14F-4D97-AF65-F5344CB8AC3E}">
        <p14:creationId xmlns:p14="http://schemas.microsoft.com/office/powerpoint/2010/main" val="509745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48733" y="971682"/>
            <a:ext cx="8229600" cy="3771636"/>
          </a:xfrm>
        </p:spPr>
        <p:txBody>
          <a:bodyPr>
            <a:normAutofit/>
          </a:bodyPr>
          <a:lstStyle/>
          <a:p>
            <a:r>
              <a:rPr lang="en-US" dirty="0"/>
              <a:t>What is  the average starting salary of Party Schools?  (Top Five represented)</a:t>
            </a:r>
          </a:p>
          <a:p>
            <a:pPr lvl="3"/>
            <a:r>
              <a:rPr lang="en-US" b="1" dirty="0"/>
              <a:t>State University of New York (SUNY) at Albany: $44,500</a:t>
            </a:r>
          </a:p>
          <a:p>
            <a:pPr lvl="3"/>
            <a:r>
              <a:rPr lang="en-US" b="1" dirty="0"/>
              <a:t>University of Texas (UT) – Austin: $49,700</a:t>
            </a:r>
          </a:p>
          <a:p>
            <a:pPr lvl="3"/>
            <a:r>
              <a:rPr lang="en-US" b="1" dirty="0"/>
              <a:t>University of California, Santa Barbara (UCSB): $50,500</a:t>
            </a:r>
          </a:p>
          <a:p>
            <a:pPr lvl="3"/>
            <a:r>
              <a:rPr lang="en-US" b="1" dirty="0"/>
              <a:t>University of Maryland, College Park: $52,000 </a:t>
            </a:r>
          </a:p>
          <a:p>
            <a:pPr lvl="3"/>
            <a:r>
              <a:rPr lang="en-US" b="1" dirty="0"/>
              <a:t>University of Illinois at Urbana-Champaign (UIUC): $52,900</a:t>
            </a:r>
          </a:p>
          <a:p>
            <a:pPr lvl="1"/>
            <a:endParaRPr lang="en-US" dirty="0"/>
          </a:p>
        </p:txBody>
      </p:sp>
    </p:spTree>
    <p:extLst>
      <p:ext uri="{BB962C8B-B14F-4D97-AF65-F5344CB8AC3E}">
        <p14:creationId xmlns:p14="http://schemas.microsoft.com/office/powerpoint/2010/main" val="244293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br>
              <a:rPr lang="en-US" sz="2200" dirty="0"/>
            </a:br>
            <a:r>
              <a:rPr lang="en-US" sz="2000" dirty="0"/>
              <a:t>Does region matter in relation to starting median salary/mid-career median salary?</a:t>
            </a:r>
            <a:br>
              <a:rPr lang="en-US" sz="2700" dirty="0"/>
            </a:br>
            <a:br>
              <a:rPr lang="en-US" sz="3600" dirty="0"/>
            </a:br>
            <a:endParaRPr lang="en-US" dirty="0"/>
          </a:p>
        </p:txBody>
      </p:sp>
      <p:sp>
        <p:nvSpPr>
          <p:cNvPr id="3" name="Content Placeholder 2"/>
          <p:cNvSpPr>
            <a:spLocks noGrp="1"/>
          </p:cNvSpPr>
          <p:nvPr>
            <p:ph idx="1"/>
          </p:nvPr>
        </p:nvSpPr>
        <p:spPr>
          <a:xfrm>
            <a:off x="457200" y="971682"/>
            <a:ext cx="8229600" cy="3771636"/>
          </a:xfrm>
        </p:spPr>
        <p:txBody>
          <a:bodyPr>
            <a:normAutofit/>
          </a:bodyPr>
          <a:lstStyle/>
          <a:p>
            <a:r>
              <a:rPr lang="en-US" dirty="0"/>
              <a:t>What are the mean salaries for each region?</a:t>
            </a:r>
          </a:p>
          <a:p>
            <a:pPr lvl="2"/>
            <a:r>
              <a:rPr lang="en-US" dirty="0"/>
              <a:t>Five regions to explore</a:t>
            </a:r>
          </a:p>
          <a:p>
            <a:pPr lvl="3"/>
            <a:r>
              <a:rPr lang="en-US" dirty="0"/>
              <a:t>Western</a:t>
            </a:r>
          </a:p>
          <a:p>
            <a:pPr lvl="3"/>
            <a:r>
              <a:rPr lang="en-US" dirty="0"/>
              <a:t>Midwestern</a:t>
            </a:r>
          </a:p>
          <a:p>
            <a:pPr lvl="3"/>
            <a:r>
              <a:rPr lang="en-US" dirty="0"/>
              <a:t>Southern</a:t>
            </a:r>
          </a:p>
          <a:p>
            <a:pPr lvl="3"/>
            <a:r>
              <a:rPr lang="en-US" dirty="0"/>
              <a:t>Northeastern</a:t>
            </a:r>
          </a:p>
          <a:p>
            <a:pPr lvl="3"/>
            <a:r>
              <a:rPr lang="en-US" dirty="0"/>
              <a:t>California </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17721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br>
              <a:rPr lang="en-US" sz="2200" dirty="0"/>
            </a:br>
            <a:r>
              <a:rPr lang="en-US" sz="2000" dirty="0"/>
              <a:t>Does region matter in relation to starting median salary/mid-career median salary?</a:t>
            </a:r>
            <a:br>
              <a:rPr lang="en-US" sz="2400" dirty="0"/>
            </a:br>
            <a:br>
              <a:rPr lang="en-US" dirty="0"/>
            </a:br>
            <a:endParaRPr lang="en-US" dirty="0"/>
          </a:p>
        </p:txBody>
      </p:sp>
      <p:sp>
        <p:nvSpPr>
          <p:cNvPr id="3" name="Content Placeholder 2"/>
          <p:cNvSpPr>
            <a:spLocks noGrp="1"/>
          </p:cNvSpPr>
          <p:nvPr>
            <p:ph idx="1"/>
          </p:nvPr>
        </p:nvSpPr>
        <p:spPr>
          <a:xfrm>
            <a:off x="457200" y="971682"/>
            <a:ext cx="8229600" cy="3771636"/>
          </a:xfrm>
        </p:spPr>
        <p:txBody>
          <a:bodyPr>
            <a:normAutofit/>
          </a:bodyPr>
          <a:lstStyle/>
          <a:p>
            <a:r>
              <a:rPr lang="en-US" sz="2400" dirty="0"/>
              <a:t>What are the mean salaries for each region?</a:t>
            </a:r>
          </a:p>
          <a:p>
            <a:r>
              <a:rPr lang="en-US" sz="2400" dirty="0"/>
              <a:t>Which region has the highest starting/mid-career/late-career salary?</a:t>
            </a:r>
          </a:p>
          <a:p>
            <a:r>
              <a:rPr lang="en-US" sz="2400" dirty="0"/>
              <a:t>Which region has the lowest starting/mid-career/late-career salary?</a:t>
            </a:r>
          </a:p>
          <a:p>
            <a:endParaRPr lang="en-US" dirty="0"/>
          </a:p>
          <a:p>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50AA8C5-89C7-478A-AA21-B780D4532249}"/>
              </a:ext>
            </a:extLst>
          </p:cNvPr>
          <p:cNvPicPr>
            <a:picLocks noChangeAspect="1"/>
          </p:cNvPicPr>
          <p:nvPr/>
        </p:nvPicPr>
        <p:blipFill>
          <a:blip r:embed="rId2"/>
          <a:stretch>
            <a:fillRect/>
          </a:stretch>
        </p:blipFill>
        <p:spPr>
          <a:xfrm>
            <a:off x="76200" y="3009900"/>
            <a:ext cx="9144000" cy="2182703"/>
          </a:xfrm>
          <a:prstGeom prst="rect">
            <a:avLst/>
          </a:prstGeom>
        </p:spPr>
      </p:pic>
    </p:spTree>
    <p:extLst>
      <p:ext uri="{BB962C8B-B14F-4D97-AF65-F5344CB8AC3E}">
        <p14:creationId xmlns:p14="http://schemas.microsoft.com/office/powerpoint/2010/main" val="94411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br>
              <a:rPr lang="en-US" sz="2200" dirty="0"/>
            </a:br>
            <a:r>
              <a:rPr lang="en-US" sz="2200" dirty="0"/>
              <a:t>Which degree majors have higher than average income growth</a:t>
            </a:r>
            <a:r>
              <a:rPr lang="en-US" sz="2000" dirty="0"/>
              <a:t>?</a:t>
            </a:r>
            <a:br>
              <a:rPr lang="en-US" sz="2400" dirty="0"/>
            </a:br>
            <a:br>
              <a:rPr lang="en-US" dirty="0"/>
            </a:br>
            <a:endParaRPr lang="en-US" dirty="0"/>
          </a:p>
        </p:txBody>
      </p:sp>
      <p:sp>
        <p:nvSpPr>
          <p:cNvPr id="3" name="Content Placeholder 2"/>
          <p:cNvSpPr>
            <a:spLocks noGrp="1"/>
          </p:cNvSpPr>
          <p:nvPr>
            <p:ph idx="1"/>
          </p:nvPr>
        </p:nvSpPr>
        <p:spPr>
          <a:xfrm>
            <a:off x="457200" y="971682"/>
            <a:ext cx="8229600" cy="3771636"/>
          </a:xfrm>
        </p:spPr>
        <p:txBody>
          <a:bodyPr>
            <a:normAutofit/>
          </a:bodyPr>
          <a:lstStyle/>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D7D68963-42C8-4995-8F87-ADC85F34040A}"/>
              </a:ext>
            </a:extLst>
          </p:cNvPr>
          <p:cNvPicPr>
            <a:picLocks noChangeAspect="1"/>
          </p:cNvPicPr>
          <p:nvPr/>
        </p:nvPicPr>
        <p:blipFill>
          <a:blip r:embed="rId2"/>
          <a:stretch>
            <a:fillRect/>
          </a:stretch>
        </p:blipFill>
        <p:spPr>
          <a:xfrm>
            <a:off x="0" y="1472754"/>
            <a:ext cx="9144000" cy="3365946"/>
          </a:xfrm>
          <a:prstGeom prst="rect">
            <a:avLst/>
          </a:prstGeom>
        </p:spPr>
      </p:pic>
    </p:spTree>
    <p:extLst>
      <p:ext uri="{BB962C8B-B14F-4D97-AF65-F5344CB8AC3E}">
        <p14:creationId xmlns:p14="http://schemas.microsoft.com/office/powerpoint/2010/main" val="2431477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457200" y="-34471"/>
            <a:ext cx="8229600" cy="685800"/>
          </a:xfrm>
          <a:prstGeom prst="rect">
            <a:avLst/>
          </a:prstGeom>
          <a:noFill/>
          <a:ln>
            <a:noFill/>
          </a:ln>
        </p:spPr>
        <p:txBody>
          <a:bodyPr spcFirstLastPara="1" wrap="square" lIns="91425" tIns="45700" rIns="91425" bIns="45700" anchor="ctr" anchorCtr="0">
            <a:noAutofit/>
          </a:bodyPr>
          <a:lstStyle/>
          <a:p>
            <a:pPr>
              <a:buSzPts val="1979"/>
            </a:pPr>
            <a:r>
              <a:rPr lang="en" sz="2000" dirty="0"/>
              <a:t>Overall Descriptive Statistics</a:t>
            </a:r>
            <a:endParaRPr sz="2000" dirty="0"/>
          </a:p>
        </p:txBody>
      </p:sp>
      <p:pic>
        <p:nvPicPr>
          <p:cNvPr id="8" name="Picture 7" descr="A screenshot of a cell phone&#10;&#10;Description automatically generated">
            <a:extLst>
              <a:ext uri="{FF2B5EF4-FFF2-40B4-BE49-F238E27FC236}">
                <a16:creationId xmlns:a16="http://schemas.microsoft.com/office/drawing/2014/main" id="{1313472E-36E7-894A-B869-D7A8FE385830}"/>
              </a:ext>
            </a:extLst>
          </p:cNvPr>
          <p:cNvPicPr>
            <a:picLocks noChangeAspect="1"/>
          </p:cNvPicPr>
          <p:nvPr/>
        </p:nvPicPr>
        <p:blipFill>
          <a:blip r:embed="rId3"/>
          <a:stretch>
            <a:fillRect/>
          </a:stretch>
        </p:blipFill>
        <p:spPr>
          <a:xfrm>
            <a:off x="0" y="1733758"/>
            <a:ext cx="9144000" cy="3073400"/>
          </a:xfrm>
          <a:prstGeom prst="rect">
            <a:avLst/>
          </a:prstGeom>
        </p:spPr>
      </p:pic>
      <p:sp>
        <p:nvSpPr>
          <p:cNvPr id="2" name="Rectangle 1">
            <a:extLst>
              <a:ext uri="{FF2B5EF4-FFF2-40B4-BE49-F238E27FC236}">
                <a16:creationId xmlns:a16="http://schemas.microsoft.com/office/drawing/2014/main" id="{23DF1CCA-7176-274D-8EBD-0C8821A4401F}"/>
              </a:ext>
            </a:extLst>
          </p:cNvPr>
          <p:cNvSpPr/>
          <p:nvPr/>
        </p:nvSpPr>
        <p:spPr>
          <a:xfrm>
            <a:off x="619432" y="1733758"/>
            <a:ext cx="3569110" cy="2976508"/>
          </a:xfrm>
          <a:prstGeom prst="rect">
            <a:avLst/>
          </a:prstGeom>
          <a:solidFill>
            <a:schemeClr val="accent3">
              <a:alpha val="2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US" sz="1400" kern="0">
              <a:solidFill>
                <a:srgbClr val="FFFFFF"/>
              </a:solidFill>
              <a:latin typeface="Arial"/>
              <a:sym typeface="Arial"/>
            </a:endParaRPr>
          </a:p>
        </p:txBody>
      </p:sp>
      <p:sp>
        <p:nvSpPr>
          <p:cNvPr id="6" name="Rectangle 5">
            <a:extLst>
              <a:ext uri="{FF2B5EF4-FFF2-40B4-BE49-F238E27FC236}">
                <a16:creationId xmlns:a16="http://schemas.microsoft.com/office/drawing/2014/main" id="{DC754C5D-6D55-724F-B9BD-48BDA51462E0}"/>
              </a:ext>
            </a:extLst>
          </p:cNvPr>
          <p:cNvSpPr/>
          <p:nvPr/>
        </p:nvSpPr>
        <p:spPr>
          <a:xfrm>
            <a:off x="7919892" y="1733758"/>
            <a:ext cx="1188720" cy="2976508"/>
          </a:xfrm>
          <a:prstGeom prst="rect">
            <a:avLst/>
          </a:prstGeom>
          <a:solidFill>
            <a:schemeClr val="accent3">
              <a:alpha val="2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pPr>
            <a:endParaRPr lang="en-US" sz="1400" kern="0">
              <a:solidFill>
                <a:srgbClr val="FFFFFF"/>
              </a:solidFill>
              <a:latin typeface="Arial"/>
              <a:sym typeface="Arial"/>
            </a:endParaRPr>
          </a:p>
        </p:txBody>
      </p:sp>
    </p:spTree>
    <p:extLst>
      <p:ext uri="{BB962C8B-B14F-4D97-AF65-F5344CB8AC3E}">
        <p14:creationId xmlns:p14="http://schemas.microsoft.com/office/powerpoint/2010/main" val="1043878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4"/>
          <p:cNvSpPr txBox="1">
            <a:spLocks noGrp="1"/>
          </p:cNvSpPr>
          <p:nvPr>
            <p:ph type="title"/>
          </p:nvPr>
        </p:nvSpPr>
        <p:spPr>
          <a:xfrm>
            <a:off x="457200" y="114300"/>
            <a:ext cx="8229600" cy="685800"/>
          </a:xfrm>
          <a:prstGeom prst="rect">
            <a:avLst/>
          </a:prstGeom>
          <a:noFill/>
          <a:ln>
            <a:noFill/>
          </a:ln>
        </p:spPr>
        <p:txBody>
          <a:bodyPr spcFirstLastPara="1" wrap="square" lIns="91425" tIns="45700" rIns="91425" bIns="45700" anchor="ctr" anchorCtr="0">
            <a:noAutofit/>
          </a:bodyPr>
          <a:lstStyle/>
          <a:p>
            <a:pPr lvl="0" algn="l">
              <a:buSzPts val="1979"/>
            </a:pPr>
            <a:r>
              <a:rPr lang="en-US" sz="1800" dirty="0"/>
              <a:t>Which Undergraduate Majors get the highest income at the start of their careers?</a:t>
            </a:r>
            <a:endParaRPr sz="2800" dirty="0"/>
          </a:p>
        </p:txBody>
      </p:sp>
      <p:pic>
        <p:nvPicPr>
          <p:cNvPr id="7" name="Picture 6" descr="A screenshot of a cell phone&#10;&#10;Description automatically generated">
            <a:extLst>
              <a:ext uri="{FF2B5EF4-FFF2-40B4-BE49-F238E27FC236}">
                <a16:creationId xmlns:a16="http://schemas.microsoft.com/office/drawing/2014/main" id="{5841A29F-2C74-6A48-A99C-EC9DB30ED2BF}"/>
              </a:ext>
            </a:extLst>
          </p:cNvPr>
          <p:cNvPicPr>
            <a:picLocks/>
          </p:cNvPicPr>
          <p:nvPr/>
        </p:nvPicPr>
        <p:blipFill>
          <a:blip r:embed="rId3"/>
          <a:stretch>
            <a:fillRect/>
          </a:stretch>
        </p:blipFill>
        <p:spPr>
          <a:xfrm>
            <a:off x="43119" y="1229646"/>
            <a:ext cx="4572000" cy="4114800"/>
          </a:xfrm>
          <a:prstGeom prst="rect">
            <a:avLst/>
          </a:prstGeom>
        </p:spPr>
      </p:pic>
      <p:sp>
        <p:nvSpPr>
          <p:cNvPr id="8" name="TextBox 7">
            <a:extLst>
              <a:ext uri="{FF2B5EF4-FFF2-40B4-BE49-F238E27FC236}">
                <a16:creationId xmlns:a16="http://schemas.microsoft.com/office/drawing/2014/main" id="{CB872A5B-7ED8-644E-B7CF-31F82A1AF8C8}"/>
              </a:ext>
            </a:extLst>
          </p:cNvPr>
          <p:cNvSpPr txBox="1"/>
          <p:nvPr/>
        </p:nvSpPr>
        <p:spPr>
          <a:xfrm>
            <a:off x="5338916" y="1642601"/>
            <a:ext cx="3028336" cy="3108543"/>
          </a:xfrm>
          <a:prstGeom prst="rect">
            <a:avLst/>
          </a:prstGeom>
          <a:noFill/>
          <a:ln>
            <a:solidFill>
              <a:schemeClr val="tx1"/>
            </a:solidFill>
          </a:ln>
        </p:spPr>
        <p:txBody>
          <a:bodyPr wrap="square" rtlCol="0">
            <a:spAutoFit/>
          </a:bodyPr>
          <a:lstStyle/>
          <a:p>
            <a:pPr>
              <a:buClr>
                <a:srgbClr val="000000"/>
              </a:buClr>
            </a:pPr>
            <a:r>
              <a:rPr lang="en-US" sz="1400" b="1" u="sng" kern="0" dirty="0">
                <a:solidFill>
                  <a:srgbClr val="000000"/>
                </a:solidFill>
                <a:latin typeface="Arial"/>
                <a:cs typeface="Arial"/>
                <a:sym typeface="Arial"/>
              </a:rPr>
              <a:t>Top 5</a:t>
            </a: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Physician Assistant: $74,300</a:t>
            </a:r>
          </a:p>
          <a:p>
            <a:pPr>
              <a:buClr>
                <a:srgbClr val="000000"/>
              </a:buClr>
            </a:pPr>
            <a:r>
              <a:rPr lang="en-US" sz="1400" kern="0" dirty="0">
                <a:solidFill>
                  <a:srgbClr val="000000"/>
                </a:solidFill>
                <a:latin typeface="Arial"/>
                <a:cs typeface="Arial"/>
                <a:sym typeface="Arial"/>
              </a:rPr>
              <a:t>Chemical Engineering: $63,200</a:t>
            </a:r>
          </a:p>
          <a:p>
            <a:pPr>
              <a:buClr>
                <a:srgbClr val="000000"/>
              </a:buClr>
            </a:pPr>
            <a:r>
              <a:rPr lang="en-US" sz="1400" kern="0" dirty="0">
                <a:solidFill>
                  <a:srgbClr val="000000"/>
                </a:solidFill>
                <a:latin typeface="Arial"/>
                <a:cs typeface="Arial"/>
                <a:sym typeface="Arial"/>
              </a:rPr>
              <a:t>Computer Engineering: $61,400</a:t>
            </a:r>
          </a:p>
          <a:p>
            <a:pPr>
              <a:buClr>
                <a:srgbClr val="000000"/>
              </a:buClr>
            </a:pPr>
            <a:r>
              <a:rPr lang="en-US" sz="1400" kern="0" dirty="0">
                <a:solidFill>
                  <a:srgbClr val="000000"/>
                </a:solidFill>
                <a:latin typeface="Arial"/>
                <a:cs typeface="Arial"/>
                <a:sym typeface="Arial"/>
              </a:rPr>
              <a:t>Electrical Engineering: $60,900</a:t>
            </a:r>
          </a:p>
          <a:p>
            <a:pPr>
              <a:buClr>
                <a:srgbClr val="000000"/>
              </a:buClr>
            </a:pPr>
            <a:r>
              <a:rPr lang="en-US" sz="1400" kern="0" dirty="0">
                <a:solidFill>
                  <a:srgbClr val="000000"/>
                </a:solidFill>
                <a:latin typeface="Arial"/>
                <a:cs typeface="Arial"/>
                <a:sym typeface="Arial"/>
              </a:rPr>
              <a:t>Mechanical Engineering: $57,900</a:t>
            </a:r>
          </a:p>
          <a:p>
            <a:pPr>
              <a:buClr>
                <a:srgbClr val="000000"/>
              </a:buClr>
            </a:pP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 </a:t>
            </a:r>
          </a:p>
          <a:p>
            <a:pPr>
              <a:buClr>
                <a:srgbClr val="000000"/>
              </a:buClr>
            </a:pPr>
            <a:r>
              <a:rPr lang="en-US" sz="1400" b="1" u="sng" kern="0" dirty="0">
                <a:solidFill>
                  <a:srgbClr val="000000"/>
                </a:solidFill>
                <a:latin typeface="Arial"/>
                <a:cs typeface="Arial"/>
                <a:sym typeface="Arial"/>
              </a:rPr>
              <a:t>Bottom 5</a:t>
            </a: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Spanish: $34,000</a:t>
            </a:r>
          </a:p>
          <a:p>
            <a:pPr>
              <a:buClr>
                <a:srgbClr val="000000"/>
              </a:buClr>
            </a:pPr>
            <a:r>
              <a:rPr lang="en-US" sz="1400" kern="0" dirty="0">
                <a:solidFill>
                  <a:srgbClr val="000000"/>
                </a:solidFill>
                <a:latin typeface="Arial"/>
                <a:cs typeface="Arial"/>
                <a:sym typeface="Arial"/>
              </a:rPr>
              <a:t>Religion: $34,100</a:t>
            </a:r>
          </a:p>
          <a:p>
            <a:pPr>
              <a:buClr>
                <a:srgbClr val="000000"/>
              </a:buClr>
            </a:pPr>
            <a:r>
              <a:rPr lang="en-US" sz="1400" kern="0" dirty="0">
                <a:solidFill>
                  <a:srgbClr val="000000"/>
                </a:solidFill>
                <a:latin typeface="Arial"/>
                <a:cs typeface="Arial"/>
                <a:sym typeface="Arial"/>
              </a:rPr>
              <a:t>Education: $34,900</a:t>
            </a:r>
          </a:p>
          <a:p>
            <a:pPr>
              <a:buClr>
                <a:srgbClr val="000000"/>
              </a:buClr>
            </a:pPr>
            <a:r>
              <a:rPr lang="en-US" sz="1400" kern="0" dirty="0">
                <a:solidFill>
                  <a:srgbClr val="000000"/>
                </a:solidFill>
                <a:latin typeface="Arial"/>
                <a:cs typeface="Arial"/>
                <a:sym typeface="Arial"/>
              </a:rPr>
              <a:t>Criminal Justice: $35,000</a:t>
            </a:r>
          </a:p>
          <a:p>
            <a:pPr>
              <a:buClr>
                <a:srgbClr val="000000"/>
              </a:buClr>
            </a:pPr>
            <a:r>
              <a:rPr lang="en-US" sz="1400" kern="0" dirty="0">
                <a:solidFill>
                  <a:srgbClr val="000000"/>
                </a:solidFill>
                <a:latin typeface="Arial"/>
                <a:cs typeface="Arial"/>
                <a:sym typeface="Arial"/>
              </a:rPr>
              <a:t>Journalism: $35,600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8" name="Picture 7">
            <a:extLst>
              <a:ext uri="{FF2B5EF4-FFF2-40B4-BE49-F238E27FC236}">
                <a16:creationId xmlns:a16="http://schemas.microsoft.com/office/drawing/2014/main" id="{9B19F317-A366-0049-AEE3-FB46358D697A}"/>
              </a:ext>
            </a:extLst>
          </p:cNvPr>
          <p:cNvPicPr>
            <a:picLocks/>
          </p:cNvPicPr>
          <p:nvPr/>
        </p:nvPicPr>
        <p:blipFill>
          <a:blip r:embed="rId3"/>
          <a:stretch>
            <a:fillRect/>
          </a:stretch>
        </p:blipFill>
        <p:spPr>
          <a:xfrm>
            <a:off x="9832" y="1177290"/>
            <a:ext cx="4389120" cy="4114800"/>
          </a:xfrm>
          <a:prstGeom prst="rect">
            <a:avLst/>
          </a:prstGeom>
        </p:spPr>
      </p:pic>
      <p:sp>
        <p:nvSpPr>
          <p:cNvPr id="11" name="Google Shape;248;p44">
            <a:extLst>
              <a:ext uri="{FF2B5EF4-FFF2-40B4-BE49-F238E27FC236}">
                <a16:creationId xmlns:a16="http://schemas.microsoft.com/office/drawing/2014/main" id="{C143AD3E-B0F9-2B4B-80B0-B1CE8573ED10}"/>
              </a:ext>
            </a:extLst>
          </p:cNvPr>
          <p:cNvSpPr txBox="1">
            <a:spLocks noGrp="1"/>
          </p:cNvSpPr>
          <p:nvPr>
            <p:ph type="title"/>
          </p:nvPr>
        </p:nvSpPr>
        <p:spPr>
          <a:xfrm>
            <a:off x="889000" y="0"/>
            <a:ext cx="8229600" cy="685800"/>
          </a:xfrm>
          <a:prstGeom prst="rect">
            <a:avLst/>
          </a:prstGeom>
          <a:noFill/>
          <a:ln>
            <a:noFill/>
          </a:ln>
        </p:spPr>
        <p:txBody>
          <a:bodyPr spcFirstLastPara="1" wrap="square" lIns="91425" tIns="45700" rIns="91425" bIns="45700" anchor="ctr" anchorCtr="0">
            <a:noAutofit/>
          </a:bodyPr>
          <a:lstStyle/>
          <a:p>
            <a:pPr lvl="0" algn="l">
              <a:buSzPts val="1979"/>
            </a:pPr>
            <a:r>
              <a:rPr lang="en-US" sz="1800" dirty="0"/>
              <a:t>Which Undergraduate Majors get the highest income at Mid-Career?</a:t>
            </a:r>
            <a:endParaRPr sz="2800" dirty="0"/>
          </a:p>
        </p:txBody>
      </p:sp>
      <p:sp>
        <p:nvSpPr>
          <p:cNvPr id="12" name="TextBox 11">
            <a:extLst>
              <a:ext uri="{FF2B5EF4-FFF2-40B4-BE49-F238E27FC236}">
                <a16:creationId xmlns:a16="http://schemas.microsoft.com/office/drawing/2014/main" id="{E7407DFE-1DE9-004F-830A-87DF6571515E}"/>
              </a:ext>
            </a:extLst>
          </p:cNvPr>
          <p:cNvSpPr txBox="1"/>
          <p:nvPr/>
        </p:nvSpPr>
        <p:spPr>
          <a:xfrm>
            <a:off x="5338916" y="1642601"/>
            <a:ext cx="3028336" cy="3108543"/>
          </a:xfrm>
          <a:prstGeom prst="rect">
            <a:avLst/>
          </a:prstGeom>
          <a:noFill/>
          <a:ln>
            <a:solidFill>
              <a:schemeClr val="tx1"/>
            </a:solidFill>
          </a:ln>
        </p:spPr>
        <p:txBody>
          <a:bodyPr wrap="square" rtlCol="0">
            <a:spAutoFit/>
          </a:bodyPr>
          <a:lstStyle/>
          <a:p>
            <a:pPr>
              <a:buClr>
                <a:srgbClr val="000000"/>
              </a:buClr>
            </a:pPr>
            <a:r>
              <a:rPr lang="en-US" sz="1400" b="1" u="sng" kern="0" dirty="0">
                <a:solidFill>
                  <a:srgbClr val="000000"/>
                </a:solidFill>
                <a:latin typeface="Arial"/>
                <a:cs typeface="Arial"/>
                <a:sym typeface="Arial"/>
              </a:rPr>
              <a:t>Top 5</a:t>
            </a:r>
          </a:p>
          <a:p>
            <a:pPr>
              <a:buClr>
                <a:srgbClr val="000000"/>
              </a:buClr>
            </a:pPr>
            <a:r>
              <a:rPr lang="en-US" sz="1400" kern="0" dirty="0">
                <a:solidFill>
                  <a:srgbClr val="000000"/>
                </a:solidFill>
                <a:latin typeface="Arial"/>
                <a:cs typeface="Arial"/>
                <a:sym typeface="Arial"/>
              </a:rPr>
              <a:t>Chemical Engineering: $107,000</a:t>
            </a:r>
          </a:p>
          <a:p>
            <a:pPr>
              <a:buClr>
                <a:srgbClr val="000000"/>
              </a:buClr>
            </a:pPr>
            <a:r>
              <a:rPr lang="en-US" sz="1400" kern="0" dirty="0">
                <a:solidFill>
                  <a:srgbClr val="000000"/>
                </a:solidFill>
                <a:latin typeface="Arial"/>
                <a:cs typeface="Arial"/>
                <a:sym typeface="Arial"/>
              </a:rPr>
              <a:t>Computer Engineering: $105,000</a:t>
            </a:r>
          </a:p>
          <a:p>
            <a:pPr>
              <a:buClr>
                <a:srgbClr val="000000"/>
              </a:buClr>
            </a:pPr>
            <a:r>
              <a:rPr lang="en-US" sz="1400" kern="0" dirty="0">
                <a:solidFill>
                  <a:srgbClr val="000000"/>
                </a:solidFill>
                <a:latin typeface="Arial"/>
                <a:cs typeface="Arial"/>
                <a:sym typeface="Arial"/>
              </a:rPr>
              <a:t>Electrical Engineering: $103,000</a:t>
            </a:r>
          </a:p>
          <a:p>
            <a:pPr>
              <a:buClr>
                <a:srgbClr val="000000"/>
              </a:buClr>
            </a:pPr>
            <a:r>
              <a:rPr lang="en-US" sz="1400" kern="0" dirty="0">
                <a:solidFill>
                  <a:srgbClr val="000000"/>
                </a:solidFill>
                <a:latin typeface="Arial"/>
                <a:cs typeface="Arial"/>
                <a:sym typeface="Arial"/>
              </a:rPr>
              <a:t>Aerospace Engineering: $101,000</a:t>
            </a:r>
          </a:p>
          <a:p>
            <a:pPr>
              <a:buClr>
                <a:srgbClr val="000000"/>
              </a:buClr>
            </a:pPr>
            <a:r>
              <a:rPr lang="en-US" sz="1400" kern="0" dirty="0">
                <a:solidFill>
                  <a:srgbClr val="000000"/>
                </a:solidFill>
                <a:latin typeface="Arial"/>
                <a:cs typeface="Arial"/>
                <a:sym typeface="Arial"/>
              </a:rPr>
              <a:t>Economics: $98,600</a:t>
            </a:r>
          </a:p>
          <a:p>
            <a:pPr>
              <a:buClr>
                <a:srgbClr val="000000"/>
              </a:buClr>
            </a:pPr>
            <a:endParaRPr lang="en-US" sz="1400" kern="0" dirty="0">
              <a:solidFill>
                <a:srgbClr val="000000"/>
              </a:solidFill>
              <a:latin typeface="Arial"/>
              <a:cs typeface="Arial"/>
              <a:sym typeface="Arial"/>
            </a:endParaRPr>
          </a:p>
          <a:p>
            <a:pPr>
              <a:buClr>
                <a:srgbClr val="000000"/>
              </a:buClr>
            </a:pPr>
            <a:endParaRPr lang="en-US" sz="1400" kern="0" dirty="0">
              <a:solidFill>
                <a:srgbClr val="000000"/>
              </a:solidFill>
              <a:latin typeface="Arial"/>
              <a:cs typeface="Arial"/>
              <a:sym typeface="Arial"/>
            </a:endParaRPr>
          </a:p>
          <a:p>
            <a:pPr>
              <a:buClr>
                <a:srgbClr val="000000"/>
              </a:buClr>
            </a:pPr>
            <a:r>
              <a:rPr lang="en-US" sz="1400" b="1" u="sng" kern="0" dirty="0">
                <a:solidFill>
                  <a:srgbClr val="000000"/>
                </a:solidFill>
                <a:latin typeface="Arial"/>
                <a:cs typeface="Arial"/>
                <a:sym typeface="Arial"/>
              </a:rPr>
              <a:t>Bottom 5</a:t>
            </a:r>
          </a:p>
          <a:p>
            <a:pPr>
              <a:buClr>
                <a:srgbClr val="000000"/>
              </a:buClr>
            </a:pPr>
            <a:r>
              <a:rPr lang="en-US" sz="1400" kern="0" dirty="0">
                <a:solidFill>
                  <a:srgbClr val="000000"/>
                </a:solidFill>
                <a:latin typeface="Arial"/>
                <a:cs typeface="Arial"/>
                <a:sym typeface="Arial"/>
              </a:rPr>
              <a:t>Religion: $52,000</a:t>
            </a:r>
          </a:p>
          <a:p>
            <a:pPr>
              <a:buClr>
                <a:srgbClr val="000000"/>
              </a:buClr>
            </a:pPr>
            <a:r>
              <a:rPr lang="en-US" sz="1400" kern="0" dirty="0">
                <a:solidFill>
                  <a:srgbClr val="000000"/>
                </a:solidFill>
                <a:latin typeface="Arial"/>
                <a:cs typeface="Arial"/>
                <a:sym typeface="Arial"/>
              </a:rPr>
              <a:t>Education: $52,000</a:t>
            </a:r>
          </a:p>
          <a:p>
            <a:pPr>
              <a:buClr>
                <a:srgbClr val="000000"/>
              </a:buClr>
            </a:pPr>
            <a:r>
              <a:rPr lang="en-US" sz="1400" kern="0" dirty="0">
                <a:solidFill>
                  <a:srgbClr val="000000"/>
                </a:solidFill>
                <a:latin typeface="Arial"/>
                <a:cs typeface="Arial"/>
                <a:sym typeface="Arial"/>
              </a:rPr>
              <a:t>Spanish: $53,100</a:t>
            </a:r>
          </a:p>
          <a:p>
            <a:pPr>
              <a:buClr>
                <a:srgbClr val="000000"/>
              </a:buClr>
            </a:pPr>
            <a:r>
              <a:rPr lang="en-US" sz="1400" kern="0" dirty="0">
                <a:solidFill>
                  <a:srgbClr val="000000"/>
                </a:solidFill>
                <a:latin typeface="Arial"/>
                <a:cs typeface="Arial"/>
                <a:sym typeface="Arial"/>
              </a:rPr>
              <a:t>Interior Design: $53,200</a:t>
            </a:r>
          </a:p>
          <a:p>
            <a:pPr>
              <a:buClr>
                <a:srgbClr val="000000"/>
              </a:buClr>
            </a:pPr>
            <a:r>
              <a:rPr lang="en-US" sz="1400" kern="0" dirty="0">
                <a:solidFill>
                  <a:srgbClr val="000000"/>
                </a:solidFill>
                <a:latin typeface="Arial"/>
                <a:cs typeface="Arial"/>
                <a:sym typeface="Arial"/>
              </a:rPr>
              <a:t>Music: $55,000</a:t>
            </a:r>
          </a:p>
        </p:txBody>
      </p:sp>
    </p:spTree>
    <p:extLst>
      <p:ext uri="{BB962C8B-B14F-4D97-AF65-F5344CB8AC3E}">
        <p14:creationId xmlns:p14="http://schemas.microsoft.com/office/powerpoint/2010/main" val="325057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4"/>
          <p:cNvSpPr txBox="1">
            <a:spLocks noGrp="1"/>
          </p:cNvSpPr>
          <p:nvPr>
            <p:ph type="title"/>
          </p:nvPr>
        </p:nvSpPr>
        <p:spPr>
          <a:xfrm>
            <a:off x="457200" y="45720"/>
            <a:ext cx="8229600" cy="685800"/>
          </a:xfrm>
          <a:prstGeom prst="rect">
            <a:avLst/>
          </a:prstGeom>
          <a:noFill/>
          <a:ln>
            <a:noFill/>
          </a:ln>
        </p:spPr>
        <p:txBody>
          <a:bodyPr spcFirstLastPara="1" wrap="square" lIns="91425" tIns="45700" rIns="91425" bIns="45700" anchor="ctr" anchorCtr="0">
            <a:noAutofit/>
          </a:bodyPr>
          <a:lstStyle/>
          <a:p>
            <a:pPr lvl="0" algn="l">
              <a:buSzPts val="1979"/>
            </a:pPr>
            <a:r>
              <a:rPr lang="en-US" sz="1800" dirty="0"/>
              <a:t>Which Undergraduate Majors get the highest income at Mid-Career 90</a:t>
            </a:r>
            <a:r>
              <a:rPr lang="en-US" sz="1800" baseline="30000" dirty="0"/>
              <a:t>th</a:t>
            </a:r>
            <a:r>
              <a:rPr lang="en-US" sz="1800" dirty="0"/>
              <a:t> Percentile?</a:t>
            </a:r>
            <a:endParaRPr sz="2800" dirty="0"/>
          </a:p>
        </p:txBody>
      </p:sp>
      <p:pic>
        <p:nvPicPr>
          <p:cNvPr id="3" name="Picture 2" descr="A screenshot of a cell phone&#10;&#10;Description automatically generated">
            <a:extLst>
              <a:ext uri="{FF2B5EF4-FFF2-40B4-BE49-F238E27FC236}">
                <a16:creationId xmlns:a16="http://schemas.microsoft.com/office/drawing/2014/main" id="{728739E1-9782-CF42-9AD4-3C30A9BC1BD6}"/>
              </a:ext>
            </a:extLst>
          </p:cNvPr>
          <p:cNvPicPr>
            <a:picLocks/>
          </p:cNvPicPr>
          <p:nvPr/>
        </p:nvPicPr>
        <p:blipFill>
          <a:blip r:embed="rId3"/>
          <a:stretch>
            <a:fillRect/>
          </a:stretch>
        </p:blipFill>
        <p:spPr>
          <a:xfrm>
            <a:off x="78623" y="1211580"/>
            <a:ext cx="4572000" cy="4114800"/>
          </a:xfrm>
          <a:prstGeom prst="rect">
            <a:avLst/>
          </a:prstGeom>
        </p:spPr>
      </p:pic>
      <p:sp>
        <p:nvSpPr>
          <p:cNvPr id="9" name="TextBox 8">
            <a:extLst>
              <a:ext uri="{FF2B5EF4-FFF2-40B4-BE49-F238E27FC236}">
                <a16:creationId xmlns:a16="http://schemas.microsoft.com/office/drawing/2014/main" id="{D51EE417-7A52-7247-B3EC-E00D1A8E19C8}"/>
              </a:ext>
            </a:extLst>
          </p:cNvPr>
          <p:cNvSpPr txBox="1"/>
          <p:nvPr/>
        </p:nvSpPr>
        <p:spPr>
          <a:xfrm>
            <a:off x="5289756" y="1642601"/>
            <a:ext cx="3146323" cy="3108543"/>
          </a:xfrm>
          <a:prstGeom prst="rect">
            <a:avLst/>
          </a:prstGeom>
          <a:noFill/>
          <a:ln>
            <a:solidFill>
              <a:schemeClr val="tx1"/>
            </a:solidFill>
          </a:ln>
        </p:spPr>
        <p:txBody>
          <a:bodyPr wrap="square" rtlCol="0">
            <a:spAutoFit/>
          </a:bodyPr>
          <a:lstStyle/>
          <a:p>
            <a:pPr>
              <a:buClr>
                <a:srgbClr val="000000"/>
              </a:buClr>
            </a:pPr>
            <a:r>
              <a:rPr lang="en-US" sz="1400" b="1" u="sng" kern="0" dirty="0">
                <a:solidFill>
                  <a:srgbClr val="000000"/>
                </a:solidFill>
                <a:latin typeface="Arial"/>
                <a:cs typeface="Arial"/>
                <a:sym typeface="Arial"/>
              </a:rPr>
              <a:t>Top 5</a:t>
            </a: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Economics: $210,000</a:t>
            </a:r>
          </a:p>
          <a:p>
            <a:pPr>
              <a:buClr>
                <a:srgbClr val="000000"/>
              </a:buClr>
            </a:pPr>
            <a:r>
              <a:rPr lang="en-US" sz="1400" kern="0" dirty="0">
                <a:solidFill>
                  <a:srgbClr val="000000"/>
                </a:solidFill>
                <a:latin typeface="Arial"/>
                <a:cs typeface="Arial"/>
                <a:sym typeface="Arial"/>
              </a:rPr>
              <a:t>Finance: $195,000</a:t>
            </a:r>
          </a:p>
          <a:p>
            <a:pPr>
              <a:buClr>
                <a:srgbClr val="000000"/>
              </a:buClr>
            </a:pPr>
            <a:r>
              <a:rPr lang="en-US" sz="1400" kern="0" dirty="0">
                <a:solidFill>
                  <a:srgbClr val="000000"/>
                </a:solidFill>
                <a:latin typeface="Arial"/>
                <a:cs typeface="Arial"/>
                <a:sym typeface="Arial"/>
              </a:rPr>
              <a:t>Chemical Engineering: $194,000</a:t>
            </a:r>
          </a:p>
          <a:p>
            <a:pPr>
              <a:buClr>
                <a:srgbClr val="000000"/>
              </a:buClr>
            </a:pPr>
            <a:r>
              <a:rPr lang="en-US" sz="1400" kern="0" dirty="0">
                <a:solidFill>
                  <a:srgbClr val="000000"/>
                </a:solidFill>
                <a:latin typeface="Arial"/>
                <a:cs typeface="Arial"/>
                <a:sym typeface="Arial"/>
              </a:rPr>
              <a:t>Math: $183,000</a:t>
            </a:r>
          </a:p>
          <a:p>
            <a:pPr>
              <a:buClr>
                <a:srgbClr val="000000"/>
              </a:buClr>
            </a:pPr>
            <a:r>
              <a:rPr lang="en-US" sz="1400" kern="0" dirty="0">
                <a:solidFill>
                  <a:srgbClr val="000000"/>
                </a:solidFill>
                <a:latin typeface="Arial"/>
                <a:cs typeface="Arial"/>
                <a:sym typeface="Arial"/>
              </a:rPr>
              <a:t>Physics: $178,000</a:t>
            </a:r>
          </a:p>
          <a:p>
            <a:pPr>
              <a:buClr>
                <a:srgbClr val="000000"/>
              </a:buClr>
            </a:pP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 </a:t>
            </a:r>
          </a:p>
          <a:p>
            <a:pPr>
              <a:buClr>
                <a:srgbClr val="000000"/>
              </a:buClr>
            </a:pPr>
            <a:r>
              <a:rPr lang="en-US" sz="1400" b="1" u="sng" kern="0" dirty="0">
                <a:solidFill>
                  <a:srgbClr val="000000"/>
                </a:solidFill>
                <a:latin typeface="Arial"/>
                <a:cs typeface="Arial"/>
                <a:sym typeface="Arial"/>
              </a:rPr>
              <a:t>Bottom 5</a:t>
            </a: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Spanish: $96,400</a:t>
            </a:r>
          </a:p>
          <a:p>
            <a:pPr>
              <a:buClr>
                <a:srgbClr val="000000"/>
              </a:buClr>
            </a:pPr>
            <a:r>
              <a:rPr lang="en-US" sz="1400" kern="0" dirty="0">
                <a:solidFill>
                  <a:srgbClr val="000000"/>
                </a:solidFill>
                <a:latin typeface="Arial"/>
                <a:cs typeface="Arial"/>
                <a:sym typeface="Arial"/>
              </a:rPr>
              <a:t>Religion: $96,400</a:t>
            </a:r>
          </a:p>
          <a:p>
            <a:pPr>
              <a:buClr>
                <a:srgbClr val="000000"/>
              </a:buClr>
            </a:pPr>
            <a:r>
              <a:rPr lang="en-US" sz="1400" kern="0" dirty="0">
                <a:solidFill>
                  <a:srgbClr val="000000"/>
                </a:solidFill>
                <a:latin typeface="Arial"/>
                <a:cs typeface="Arial"/>
                <a:sym typeface="Arial"/>
              </a:rPr>
              <a:t>Nursing: $98,300</a:t>
            </a:r>
          </a:p>
          <a:p>
            <a:pPr>
              <a:buClr>
                <a:srgbClr val="000000"/>
              </a:buClr>
            </a:pPr>
            <a:r>
              <a:rPr lang="en-US" sz="1400" kern="0" dirty="0">
                <a:solidFill>
                  <a:srgbClr val="000000"/>
                </a:solidFill>
                <a:latin typeface="Arial"/>
                <a:cs typeface="Arial"/>
                <a:sym typeface="Arial"/>
              </a:rPr>
              <a:t>Nutrition: $99,200</a:t>
            </a:r>
          </a:p>
          <a:p>
            <a:pPr>
              <a:buClr>
                <a:srgbClr val="000000"/>
              </a:buClr>
            </a:pPr>
            <a:r>
              <a:rPr lang="en-US" sz="1400" kern="0" dirty="0">
                <a:solidFill>
                  <a:srgbClr val="000000"/>
                </a:solidFill>
                <a:latin typeface="Arial"/>
                <a:cs typeface="Arial"/>
                <a:sym typeface="Arial"/>
              </a:rPr>
              <a:t>Healthcare Administration: $101,000</a:t>
            </a:r>
          </a:p>
        </p:txBody>
      </p:sp>
    </p:spTree>
    <p:extLst>
      <p:ext uri="{BB962C8B-B14F-4D97-AF65-F5344CB8AC3E}">
        <p14:creationId xmlns:p14="http://schemas.microsoft.com/office/powerpoint/2010/main" val="310356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971682"/>
            <a:ext cx="8229600" cy="3771636"/>
          </a:xfrm>
        </p:spPr>
        <p:txBody>
          <a:bodyPr>
            <a:normAutofit fontScale="70000" lnSpcReduction="20000"/>
          </a:bodyPr>
          <a:lstStyle/>
          <a:p>
            <a:r>
              <a:rPr lang="en-US" dirty="0"/>
              <a:t>Our project will analyze and compare the starting salaries of students with the same major, comparing the earnings of those who attended college institutions with higher tuition rates versus those who attended college institutions with lower tuition rates</a:t>
            </a:r>
          </a:p>
          <a:p>
            <a:endParaRPr lang="en-US" dirty="0"/>
          </a:p>
          <a:p>
            <a:r>
              <a:rPr lang="en-US" dirty="0"/>
              <a:t>We are seeking to discredit the perception that higher tuition rates result in higher salaries</a:t>
            </a:r>
          </a:p>
          <a:p>
            <a:endParaRPr lang="en-US" dirty="0"/>
          </a:p>
          <a:p>
            <a:r>
              <a:rPr lang="en-US" dirty="0"/>
              <a:t>Based upon analysis of evidence in the form of historical salary outcome data, graduating from institutions with higher tuition rates does not result in higher earnings when compared to graduates from more affordable institutions with the same major</a:t>
            </a:r>
          </a:p>
          <a:p>
            <a:endParaRPr lang="en-US" dirty="0"/>
          </a:p>
        </p:txBody>
      </p:sp>
    </p:spTree>
    <p:extLst>
      <p:ext uri="{BB962C8B-B14F-4D97-AF65-F5344CB8AC3E}">
        <p14:creationId xmlns:p14="http://schemas.microsoft.com/office/powerpoint/2010/main" val="456999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4"/>
          <p:cNvSpPr txBox="1">
            <a:spLocks noGrp="1"/>
          </p:cNvSpPr>
          <p:nvPr>
            <p:ph type="title"/>
          </p:nvPr>
        </p:nvSpPr>
        <p:spPr>
          <a:xfrm>
            <a:off x="457200" y="37488"/>
            <a:ext cx="8229600" cy="685800"/>
          </a:xfrm>
          <a:prstGeom prst="rect">
            <a:avLst/>
          </a:prstGeom>
          <a:noFill/>
          <a:ln>
            <a:noFill/>
          </a:ln>
        </p:spPr>
        <p:txBody>
          <a:bodyPr spcFirstLastPara="1" wrap="square" lIns="91425" tIns="45700" rIns="91425" bIns="45700" anchor="ctr" anchorCtr="0">
            <a:noAutofit/>
          </a:bodyPr>
          <a:lstStyle/>
          <a:p>
            <a:pPr fontAlgn="b"/>
            <a:r>
              <a:rPr lang="en-US" sz="1800" dirty="0">
                <a:solidFill>
                  <a:schemeClr val="bg1"/>
                </a:solidFill>
                <a:latin typeface="Calibri" panose="020F0502020204030204" pitchFamily="34" charset="0"/>
              </a:rPr>
              <a:t>Percent change from Starting to Mid-Career Salary</a:t>
            </a:r>
          </a:p>
        </p:txBody>
      </p:sp>
      <p:pic>
        <p:nvPicPr>
          <p:cNvPr id="10" name="Picture 9" descr="A screenshot of a cell phone&#10;&#10;Description automatically generated">
            <a:extLst>
              <a:ext uri="{FF2B5EF4-FFF2-40B4-BE49-F238E27FC236}">
                <a16:creationId xmlns:a16="http://schemas.microsoft.com/office/drawing/2014/main" id="{1A754AF8-9013-A94B-95E5-253A5E816825}"/>
              </a:ext>
            </a:extLst>
          </p:cNvPr>
          <p:cNvPicPr>
            <a:picLocks noChangeAspect="1"/>
          </p:cNvPicPr>
          <p:nvPr/>
        </p:nvPicPr>
        <p:blipFill rotWithShape="1">
          <a:blip r:embed="rId3"/>
          <a:srcRect l="4132"/>
          <a:stretch/>
        </p:blipFill>
        <p:spPr>
          <a:xfrm>
            <a:off x="39335" y="1219812"/>
            <a:ext cx="4327995" cy="4114800"/>
          </a:xfrm>
          <a:prstGeom prst="rect">
            <a:avLst/>
          </a:prstGeom>
        </p:spPr>
      </p:pic>
      <p:sp>
        <p:nvSpPr>
          <p:cNvPr id="16" name="TextBox 15">
            <a:extLst>
              <a:ext uri="{FF2B5EF4-FFF2-40B4-BE49-F238E27FC236}">
                <a16:creationId xmlns:a16="http://schemas.microsoft.com/office/drawing/2014/main" id="{E14EA83F-5B13-A748-A4DE-936F05B831D9}"/>
              </a:ext>
            </a:extLst>
          </p:cNvPr>
          <p:cNvSpPr txBox="1"/>
          <p:nvPr/>
        </p:nvSpPr>
        <p:spPr>
          <a:xfrm>
            <a:off x="5338916" y="1642601"/>
            <a:ext cx="3028336" cy="3108543"/>
          </a:xfrm>
          <a:prstGeom prst="rect">
            <a:avLst/>
          </a:prstGeom>
          <a:noFill/>
          <a:ln>
            <a:solidFill>
              <a:schemeClr val="tx1"/>
            </a:solidFill>
          </a:ln>
        </p:spPr>
        <p:txBody>
          <a:bodyPr wrap="square" rtlCol="0">
            <a:spAutoFit/>
          </a:bodyPr>
          <a:lstStyle/>
          <a:p>
            <a:pPr>
              <a:buClr>
                <a:srgbClr val="000000"/>
              </a:buClr>
            </a:pPr>
            <a:r>
              <a:rPr lang="en-US" sz="1400" b="1" u="sng" kern="0" dirty="0">
                <a:solidFill>
                  <a:srgbClr val="000000"/>
                </a:solidFill>
                <a:latin typeface="Arial"/>
                <a:cs typeface="Arial"/>
                <a:sym typeface="Arial"/>
              </a:rPr>
              <a:t>Top 5</a:t>
            </a: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Math: 103.5%</a:t>
            </a:r>
          </a:p>
          <a:p>
            <a:pPr>
              <a:buClr>
                <a:srgbClr val="000000"/>
              </a:buClr>
            </a:pPr>
            <a:r>
              <a:rPr lang="en-US" sz="1400" kern="0" dirty="0">
                <a:solidFill>
                  <a:srgbClr val="000000"/>
                </a:solidFill>
                <a:latin typeface="Arial"/>
                <a:cs typeface="Arial"/>
                <a:sym typeface="Arial"/>
              </a:rPr>
              <a:t>Philosophy: 103.5%</a:t>
            </a:r>
          </a:p>
          <a:p>
            <a:pPr>
              <a:buClr>
                <a:srgbClr val="000000"/>
              </a:buClr>
            </a:pPr>
            <a:r>
              <a:rPr lang="en-US" sz="1400" kern="0" dirty="0">
                <a:solidFill>
                  <a:srgbClr val="000000"/>
                </a:solidFill>
                <a:latin typeface="Arial"/>
                <a:cs typeface="Arial"/>
                <a:sym typeface="Arial"/>
              </a:rPr>
              <a:t>Economics: 97.8%</a:t>
            </a:r>
          </a:p>
          <a:p>
            <a:pPr>
              <a:buClr>
                <a:srgbClr val="000000"/>
              </a:buClr>
            </a:pPr>
            <a:r>
              <a:rPr lang="en-US" sz="1400" kern="0" dirty="0">
                <a:solidFill>
                  <a:srgbClr val="000000"/>
                </a:solidFill>
                <a:latin typeface="Arial"/>
                <a:cs typeface="Arial"/>
                <a:sym typeface="Arial"/>
              </a:rPr>
              <a:t>Marketing: 96.8%</a:t>
            </a:r>
          </a:p>
          <a:p>
            <a:pPr>
              <a:buClr>
                <a:srgbClr val="000000"/>
              </a:buClr>
            </a:pPr>
            <a:r>
              <a:rPr lang="en-US" sz="1400" kern="0" dirty="0">
                <a:solidFill>
                  <a:srgbClr val="000000"/>
                </a:solidFill>
                <a:latin typeface="Arial"/>
                <a:cs typeface="Arial"/>
                <a:sym typeface="Arial"/>
              </a:rPr>
              <a:t>Physics: 95.1%</a:t>
            </a:r>
          </a:p>
          <a:p>
            <a:pPr>
              <a:buClr>
                <a:srgbClr val="000000"/>
              </a:buClr>
            </a:pP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 </a:t>
            </a:r>
          </a:p>
          <a:p>
            <a:pPr>
              <a:buClr>
                <a:srgbClr val="000000"/>
              </a:buClr>
            </a:pPr>
            <a:r>
              <a:rPr lang="en-US" sz="1400" b="1" u="sng" kern="0" dirty="0">
                <a:solidFill>
                  <a:srgbClr val="000000"/>
                </a:solidFill>
                <a:latin typeface="Arial"/>
                <a:cs typeface="Arial"/>
                <a:sym typeface="Arial"/>
              </a:rPr>
              <a:t>Bottom 5</a:t>
            </a:r>
            <a:endParaRPr lang="en-US" sz="1400" kern="0" dirty="0">
              <a:solidFill>
                <a:srgbClr val="000000"/>
              </a:solidFill>
              <a:latin typeface="Arial"/>
              <a:cs typeface="Arial"/>
              <a:sym typeface="Arial"/>
            </a:endParaRPr>
          </a:p>
          <a:p>
            <a:pPr>
              <a:buClr>
                <a:srgbClr val="000000"/>
              </a:buClr>
            </a:pPr>
            <a:r>
              <a:rPr lang="en-US" sz="1400" kern="0" dirty="0">
                <a:solidFill>
                  <a:srgbClr val="000000"/>
                </a:solidFill>
                <a:latin typeface="Arial"/>
                <a:cs typeface="Arial"/>
                <a:sym typeface="Arial"/>
              </a:rPr>
              <a:t>Physician Assistant: 23.4%</a:t>
            </a:r>
          </a:p>
          <a:p>
            <a:pPr>
              <a:buClr>
                <a:srgbClr val="000000"/>
              </a:buClr>
            </a:pPr>
            <a:r>
              <a:rPr lang="en-US" sz="1400" kern="0" dirty="0">
                <a:solidFill>
                  <a:srgbClr val="000000"/>
                </a:solidFill>
                <a:latin typeface="Arial"/>
                <a:cs typeface="Arial"/>
                <a:sym typeface="Arial"/>
              </a:rPr>
              <a:t>Philosophy: 23.4% </a:t>
            </a:r>
          </a:p>
          <a:p>
            <a:pPr>
              <a:buClr>
                <a:srgbClr val="000000"/>
              </a:buClr>
            </a:pPr>
            <a:r>
              <a:rPr lang="en-US" sz="1400" kern="0" dirty="0">
                <a:solidFill>
                  <a:srgbClr val="000000"/>
                </a:solidFill>
                <a:latin typeface="Arial"/>
                <a:cs typeface="Arial"/>
                <a:sym typeface="Arial"/>
              </a:rPr>
              <a:t>Economics: 38.6%</a:t>
            </a:r>
          </a:p>
          <a:p>
            <a:pPr>
              <a:buClr>
                <a:srgbClr val="000000"/>
              </a:buClr>
            </a:pPr>
            <a:r>
              <a:rPr lang="en-US" sz="1400" kern="0" dirty="0">
                <a:solidFill>
                  <a:srgbClr val="000000"/>
                </a:solidFill>
                <a:latin typeface="Arial"/>
                <a:cs typeface="Arial"/>
                <a:sym typeface="Arial"/>
              </a:rPr>
              <a:t>Marketing: 47.4%</a:t>
            </a:r>
          </a:p>
          <a:p>
            <a:pPr>
              <a:buClr>
                <a:srgbClr val="000000"/>
              </a:buClr>
            </a:pPr>
            <a:r>
              <a:rPr lang="en-US" sz="1400" kern="0" dirty="0">
                <a:solidFill>
                  <a:srgbClr val="000000"/>
                </a:solidFill>
                <a:latin typeface="Arial"/>
                <a:cs typeface="Arial"/>
                <a:sym typeface="Arial"/>
              </a:rPr>
              <a:t>Physics: 49%</a:t>
            </a:r>
          </a:p>
        </p:txBody>
      </p:sp>
    </p:spTree>
    <p:extLst>
      <p:ext uri="{BB962C8B-B14F-4D97-AF65-F5344CB8AC3E}">
        <p14:creationId xmlns:p14="http://schemas.microsoft.com/office/powerpoint/2010/main" val="321638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457200" y="34471"/>
            <a:ext cx="8229600" cy="685800"/>
          </a:xfrm>
          <a:prstGeom prst="rect">
            <a:avLst/>
          </a:prstGeom>
          <a:noFill/>
          <a:ln>
            <a:noFill/>
          </a:ln>
        </p:spPr>
        <p:txBody>
          <a:bodyPr spcFirstLastPara="1" wrap="square" lIns="91425" tIns="45700" rIns="91425" bIns="45700" anchor="ctr" anchorCtr="0">
            <a:noAutofit/>
          </a:bodyPr>
          <a:lstStyle/>
          <a:p>
            <a:pPr>
              <a:buSzPts val="1979"/>
            </a:pPr>
            <a:r>
              <a:rPr lang="en" sz="1800" dirty="0"/>
              <a:t>Starting vs. Mid-Career Median Salary</a:t>
            </a:r>
            <a:endParaRPr sz="1800" dirty="0"/>
          </a:p>
        </p:txBody>
      </p:sp>
      <p:sp>
        <p:nvSpPr>
          <p:cNvPr id="255" name="Google Shape;255;p45"/>
          <p:cNvSpPr txBox="1">
            <a:spLocks noGrp="1"/>
          </p:cNvSpPr>
          <p:nvPr>
            <p:ph type="body" idx="1"/>
          </p:nvPr>
        </p:nvSpPr>
        <p:spPr>
          <a:xfrm>
            <a:off x="5527738" y="2479394"/>
            <a:ext cx="2684207" cy="792668"/>
          </a:xfrm>
          <a:prstGeom prst="rect">
            <a:avLst/>
          </a:prstGeom>
          <a:noFill/>
          <a:ln>
            <a:solidFill>
              <a:schemeClr val="tx1"/>
            </a:solidFill>
          </a:ln>
        </p:spPr>
        <p:txBody>
          <a:bodyPr spcFirstLastPara="1" wrap="square" lIns="91425" tIns="45700" rIns="91425" bIns="45700" anchor="t" anchorCtr="0">
            <a:noAutofit/>
          </a:bodyPr>
          <a:lstStyle/>
          <a:p>
            <a:pPr marL="0" indent="0" algn="ctr">
              <a:spcBef>
                <a:spcPts val="0"/>
              </a:spcBef>
              <a:buSzPts val="3200"/>
              <a:buNone/>
            </a:pPr>
            <a:r>
              <a:rPr lang="en-US" sz="2000" dirty="0"/>
              <a:t>Pearson Correlation: 0.85</a:t>
            </a:r>
            <a:endParaRPr sz="2000" dirty="0"/>
          </a:p>
          <a:p>
            <a:pPr marL="0" indent="0">
              <a:spcBef>
                <a:spcPts val="640"/>
              </a:spcBef>
              <a:buSzPts val="3200"/>
              <a:buNone/>
            </a:pPr>
            <a:endParaRPr dirty="0"/>
          </a:p>
          <a:p>
            <a:pPr marL="0" indent="0">
              <a:spcBef>
                <a:spcPts val="640"/>
              </a:spcBef>
              <a:buSzPts val="3200"/>
              <a:buNone/>
            </a:pPr>
            <a:endParaRPr dirty="0"/>
          </a:p>
          <a:p>
            <a:pPr marL="342900" indent="-139700">
              <a:spcBef>
                <a:spcPts val="640"/>
              </a:spcBef>
              <a:buSzPts val="3200"/>
              <a:buNone/>
            </a:pPr>
            <a:endParaRPr dirty="0"/>
          </a:p>
        </p:txBody>
      </p:sp>
      <p:pic>
        <p:nvPicPr>
          <p:cNvPr id="3" name="Picture 2" descr="A screenshot of a cell phone&#10;&#10;Description automatically generated">
            <a:extLst>
              <a:ext uri="{FF2B5EF4-FFF2-40B4-BE49-F238E27FC236}">
                <a16:creationId xmlns:a16="http://schemas.microsoft.com/office/drawing/2014/main" id="{92CD2488-87AE-B24D-B71C-18F75EEA7893}"/>
              </a:ext>
            </a:extLst>
          </p:cNvPr>
          <p:cNvPicPr>
            <a:picLocks/>
          </p:cNvPicPr>
          <p:nvPr/>
        </p:nvPicPr>
        <p:blipFill>
          <a:blip r:embed="rId3"/>
          <a:stretch>
            <a:fillRect/>
          </a:stretch>
        </p:blipFill>
        <p:spPr>
          <a:xfrm>
            <a:off x="1174051" y="1494910"/>
            <a:ext cx="4114800" cy="3657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457200" y="1842"/>
            <a:ext cx="8229600" cy="685800"/>
          </a:xfrm>
          <a:prstGeom prst="rect">
            <a:avLst/>
          </a:prstGeom>
          <a:noFill/>
          <a:ln>
            <a:noFill/>
          </a:ln>
        </p:spPr>
        <p:txBody>
          <a:bodyPr spcFirstLastPara="1" wrap="square" lIns="91425" tIns="45700" rIns="91425" bIns="45700" anchor="ctr" anchorCtr="0">
            <a:noAutofit/>
          </a:bodyPr>
          <a:lstStyle/>
          <a:p>
            <a:pPr lvl="0">
              <a:buSzPts val="1979"/>
            </a:pPr>
            <a:r>
              <a:rPr lang="en" sz="1800" dirty="0"/>
              <a:t>Starting vs. Mid-Career 90</a:t>
            </a:r>
            <a:r>
              <a:rPr lang="en" sz="1800" baseline="30000" dirty="0"/>
              <a:t>th</a:t>
            </a:r>
            <a:r>
              <a:rPr lang="en" sz="1800" dirty="0"/>
              <a:t> Percentile Median Salary</a:t>
            </a:r>
            <a:endParaRPr sz="1800" dirty="0"/>
          </a:p>
        </p:txBody>
      </p:sp>
      <p:pic>
        <p:nvPicPr>
          <p:cNvPr id="3" name="Picture 2" descr="A screenshot of a cell phone&#10;&#10;Description automatically generated">
            <a:extLst>
              <a:ext uri="{FF2B5EF4-FFF2-40B4-BE49-F238E27FC236}">
                <a16:creationId xmlns:a16="http://schemas.microsoft.com/office/drawing/2014/main" id="{881A72EB-B523-FF4F-A742-6F3498CEBA65}"/>
              </a:ext>
            </a:extLst>
          </p:cNvPr>
          <p:cNvPicPr>
            <a:picLocks/>
          </p:cNvPicPr>
          <p:nvPr/>
        </p:nvPicPr>
        <p:blipFill>
          <a:blip r:embed="rId3"/>
          <a:stretch>
            <a:fillRect/>
          </a:stretch>
        </p:blipFill>
        <p:spPr>
          <a:xfrm>
            <a:off x="1146072" y="1369758"/>
            <a:ext cx="4114800" cy="3657600"/>
          </a:xfrm>
          <a:prstGeom prst="rect">
            <a:avLst/>
          </a:prstGeom>
        </p:spPr>
      </p:pic>
      <p:sp>
        <p:nvSpPr>
          <p:cNvPr id="8" name="Google Shape;255;p45">
            <a:extLst>
              <a:ext uri="{FF2B5EF4-FFF2-40B4-BE49-F238E27FC236}">
                <a16:creationId xmlns:a16="http://schemas.microsoft.com/office/drawing/2014/main" id="{DE728F72-13F2-C54E-8634-D5382173153A}"/>
              </a:ext>
            </a:extLst>
          </p:cNvPr>
          <p:cNvSpPr txBox="1">
            <a:spLocks noGrp="1"/>
          </p:cNvSpPr>
          <p:nvPr>
            <p:ph type="body" idx="1"/>
          </p:nvPr>
        </p:nvSpPr>
        <p:spPr>
          <a:xfrm>
            <a:off x="5527738" y="2479394"/>
            <a:ext cx="2684207" cy="792668"/>
          </a:xfrm>
          <a:prstGeom prst="rect">
            <a:avLst/>
          </a:prstGeom>
          <a:noFill/>
          <a:ln>
            <a:solidFill>
              <a:schemeClr val="tx1"/>
            </a:solidFill>
          </a:ln>
        </p:spPr>
        <p:txBody>
          <a:bodyPr spcFirstLastPara="1" wrap="square" lIns="91425" tIns="45700" rIns="91425" bIns="45700" anchor="t" anchorCtr="0">
            <a:noAutofit/>
          </a:bodyPr>
          <a:lstStyle/>
          <a:p>
            <a:pPr marL="0" indent="0" algn="ctr">
              <a:spcBef>
                <a:spcPts val="0"/>
              </a:spcBef>
              <a:buSzPts val="3200"/>
              <a:buNone/>
            </a:pPr>
            <a:r>
              <a:rPr lang="en-US" sz="2000" dirty="0"/>
              <a:t>Pearson Correlation: 0.70</a:t>
            </a:r>
            <a:endParaRPr sz="2000" dirty="0"/>
          </a:p>
          <a:p>
            <a:pPr marL="0" indent="0">
              <a:spcBef>
                <a:spcPts val="640"/>
              </a:spcBef>
              <a:buSzPts val="3200"/>
              <a:buNone/>
            </a:pPr>
            <a:endParaRPr dirty="0"/>
          </a:p>
          <a:p>
            <a:pPr marL="0" indent="0">
              <a:spcBef>
                <a:spcPts val="640"/>
              </a:spcBef>
              <a:buSzPts val="3200"/>
              <a:buNone/>
            </a:pPr>
            <a:endParaRPr dirty="0"/>
          </a:p>
          <a:p>
            <a:pPr marL="342900" indent="-139700">
              <a:spcBef>
                <a:spcPts val="640"/>
              </a:spcBef>
              <a:buSzPts val="3200"/>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448733" y="38100"/>
            <a:ext cx="8229600" cy="685800"/>
          </a:xfrm>
          <a:prstGeom prst="rect">
            <a:avLst/>
          </a:prstGeom>
          <a:noFill/>
          <a:ln>
            <a:noFill/>
          </a:ln>
        </p:spPr>
        <p:txBody>
          <a:bodyPr spcFirstLastPara="1" wrap="square" lIns="91425" tIns="45700" rIns="91425" bIns="45700" anchor="ctr" anchorCtr="0">
            <a:noAutofit/>
          </a:bodyPr>
          <a:lstStyle/>
          <a:p>
            <a:pPr>
              <a:buSzPts val="1979"/>
            </a:pPr>
            <a:r>
              <a:rPr lang="en-US" sz="1979" dirty="0"/>
              <a:t>Degree Majors </a:t>
            </a:r>
            <a:r>
              <a:rPr lang="en" sz="1979" dirty="0"/>
              <a:t>Summary </a:t>
            </a:r>
            <a:endParaRPr sz="2880" dirty="0"/>
          </a:p>
        </p:txBody>
      </p:sp>
      <p:sp>
        <p:nvSpPr>
          <p:cNvPr id="243" name="Google Shape;243;p43"/>
          <p:cNvSpPr txBox="1">
            <a:spLocks noGrp="1"/>
          </p:cNvSpPr>
          <p:nvPr>
            <p:ph type="body" idx="1"/>
          </p:nvPr>
        </p:nvSpPr>
        <p:spPr>
          <a:xfrm>
            <a:off x="457200" y="1160265"/>
            <a:ext cx="8229600" cy="3394473"/>
          </a:xfrm>
          <a:prstGeom prst="rect">
            <a:avLst/>
          </a:prstGeom>
          <a:noFill/>
          <a:ln>
            <a:noFill/>
          </a:ln>
        </p:spPr>
        <p:txBody>
          <a:bodyPr spcFirstLastPara="1" wrap="square" lIns="91425" tIns="45700" rIns="91425" bIns="45700" anchor="t" anchorCtr="0">
            <a:noAutofit/>
          </a:bodyPr>
          <a:lstStyle/>
          <a:p>
            <a:r>
              <a:rPr lang="en-US" sz="2000" dirty="0"/>
              <a:t>Physician Assistants start their career noticeably with the best salary.</a:t>
            </a:r>
          </a:p>
          <a:p>
            <a:r>
              <a:rPr lang="en-US" sz="2000" dirty="0"/>
              <a:t>In the middle of the career, Chemical Engineers and then Computer Engineers get the best salary.</a:t>
            </a:r>
          </a:p>
          <a:p>
            <a:r>
              <a:rPr lang="en-US" sz="2000" dirty="0"/>
              <a:t>In the long term, Economists have the salary advantages who earns the best salary when compared to others.</a:t>
            </a:r>
          </a:p>
          <a:p>
            <a:r>
              <a:rPr lang="en-US" sz="2000" dirty="0"/>
              <a:t>Mathematicians and Philosophers have the most increase in their salary during their career.</a:t>
            </a:r>
          </a:p>
          <a:p>
            <a:r>
              <a:rPr lang="en-US" sz="2000" dirty="0"/>
              <a:t>As a result of analyzes we have made, different jobs have different advantages in their career opportunities when start salary, long term salary and increase in salary percentage compared.</a:t>
            </a:r>
          </a:p>
          <a:p>
            <a:pPr marL="0" indent="0">
              <a:spcBef>
                <a:spcPts val="640"/>
              </a:spcBef>
              <a:buSzPts val="3200"/>
              <a:buNone/>
            </a:pPr>
            <a:endParaRPr sz="2000" dirty="0"/>
          </a:p>
          <a:p>
            <a:pPr marL="0" indent="0">
              <a:spcBef>
                <a:spcPts val="640"/>
              </a:spcBef>
              <a:buSzPts val="3200"/>
              <a:buNone/>
            </a:pPr>
            <a:endParaRPr sz="2000" dirty="0"/>
          </a:p>
          <a:p>
            <a:pPr marL="342900" indent="-139700">
              <a:spcBef>
                <a:spcPts val="640"/>
              </a:spcBef>
              <a:buSzPts val="3200"/>
              <a:buNone/>
            </a:pPr>
            <a:endParaRPr sz="2000" dirty="0"/>
          </a:p>
        </p:txBody>
      </p:sp>
    </p:spTree>
    <p:extLst>
      <p:ext uri="{BB962C8B-B14F-4D97-AF65-F5344CB8AC3E}">
        <p14:creationId xmlns:p14="http://schemas.microsoft.com/office/powerpoint/2010/main" val="304638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09600" y="2645834"/>
            <a:ext cx="4114800" cy="1295136"/>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atin typeface="Arial" pitchFamily="34" charset="0"/>
                <a:ea typeface="+mj-ea"/>
                <a:cs typeface="Arial" pitchFamily="34" charset="0"/>
              </a:rPr>
              <a:t>A</a:t>
            </a:r>
            <a:r>
              <a:rPr kumimoji="0" lang="en-US" sz="3600" b="1" i="0" u="none" strike="noStrike" kern="1200" cap="none" spc="0" normalizeH="0" baseline="0" noProof="0" dirty="0" err="1">
                <a:ln>
                  <a:noFill/>
                </a:ln>
                <a:effectLst/>
                <a:uLnTx/>
                <a:uFillTx/>
                <a:latin typeface="Arial" pitchFamily="34" charset="0"/>
                <a:ea typeface="+mj-ea"/>
                <a:cs typeface="Arial" pitchFamily="34" charset="0"/>
              </a:rPr>
              <a:t>ny</a:t>
            </a:r>
            <a:r>
              <a:rPr kumimoji="0" lang="en-US" sz="3600" b="1" i="0" u="none" strike="noStrike" kern="1200" cap="none" spc="0" normalizeH="0" baseline="0" noProof="0" dirty="0">
                <a:ln>
                  <a:noFill/>
                </a:ln>
                <a:effectLst/>
                <a:uLnTx/>
                <a:uFillTx/>
                <a:latin typeface="Arial" pitchFamily="34" charset="0"/>
                <a:ea typeface="+mj-ea"/>
                <a:cs typeface="Arial" pitchFamily="34" charset="0"/>
              </a:rPr>
              <a:t> questions?</a:t>
            </a:r>
          </a:p>
        </p:txBody>
      </p:sp>
      <p:sp>
        <p:nvSpPr>
          <p:cNvPr id="5" name="Rectangle 2"/>
          <p:cNvSpPr txBox="1">
            <a:spLocks noChangeArrowheads="1"/>
          </p:cNvSpPr>
          <p:nvPr/>
        </p:nvSpPr>
        <p:spPr>
          <a:xfrm>
            <a:off x="4800600" y="994833"/>
            <a:ext cx="3124200" cy="42545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3300" b="1" dirty="0">
                <a:solidFill>
                  <a:schemeClr val="accent1"/>
                </a:solidFill>
                <a:latin typeface="Century Gothic" pitchFamily="34" charset="0"/>
                <a:ea typeface="+mj-ea"/>
                <a:cs typeface="Arial" pitchFamily="34" charset="0"/>
              </a:rPr>
              <a:t>?</a:t>
            </a:r>
            <a:endParaRPr kumimoji="0" lang="en-US" sz="33300" b="1" i="0" u="none" strike="noStrike" kern="1200" cap="none" spc="0" normalizeH="0" baseline="0" noProof="0" dirty="0">
              <a:ln>
                <a:noFill/>
              </a:ln>
              <a:solidFill>
                <a:schemeClr val="accent1"/>
              </a:solidFill>
              <a:effectLst/>
              <a:uLnTx/>
              <a:uFillTx/>
              <a:latin typeface="Century Gothic" pitchFamily="34" charset="0"/>
              <a:ea typeface="+mj-ea"/>
              <a:cs typeface="Arial" pitchFamily="34" charset="0"/>
            </a:endParaRPr>
          </a:p>
        </p:txBody>
      </p:sp>
      <p:sp>
        <p:nvSpPr>
          <p:cNvPr id="6" name="Rectangle 2"/>
          <p:cNvSpPr txBox="1">
            <a:spLocks noChangeArrowheads="1"/>
          </p:cNvSpPr>
          <p:nvPr/>
        </p:nvSpPr>
        <p:spPr>
          <a:xfrm>
            <a:off x="7086600" y="2866760"/>
            <a:ext cx="1676400" cy="1874573"/>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16700" b="1" dirty="0">
                <a:solidFill>
                  <a:schemeClr val="accent2"/>
                </a:solidFill>
                <a:latin typeface="Century Gothic" pitchFamily="34" charset="0"/>
                <a:ea typeface="+mj-ea"/>
                <a:cs typeface="Arial" pitchFamily="34" charset="0"/>
              </a:rPr>
              <a:t>?</a:t>
            </a:r>
            <a:endParaRPr kumimoji="0" lang="en-US" sz="16700" b="1" i="0" u="none" strike="noStrike" kern="1200" cap="none" spc="0" normalizeH="0" baseline="0" noProof="0" dirty="0">
              <a:ln>
                <a:noFill/>
              </a:ln>
              <a:solidFill>
                <a:schemeClr val="accent2"/>
              </a:solidFill>
              <a:effectLst/>
              <a:uLnTx/>
              <a:uFillTx/>
              <a:latin typeface="Century Gothic" pitchFamily="34" charset="0"/>
              <a:ea typeface="+mj-ea"/>
              <a:cs typeface="Arial" pitchFamily="34" charset="0"/>
            </a:endParaRPr>
          </a:p>
        </p:txBody>
      </p:sp>
      <p:sp>
        <p:nvSpPr>
          <p:cNvPr id="8" name="Rectangle 2"/>
          <p:cNvSpPr txBox="1">
            <a:spLocks noChangeArrowheads="1"/>
          </p:cNvSpPr>
          <p:nvPr/>
        </p:nvSpPr>
        <p:spPr>
          <a:xfrm>
            <a:off x="4572000" y="3153833"/>
            <a:ext cx="838200" cy="10795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9600" b="1" dirty="0">
                <a:solidFill>
                  <a:schemeClr val="accent3"/>
                </a:solidFill>
                <a:latin typeface="Century Gothic" pitchFamily="34" charset="0"/>
                <a:ea typeface="+mj-ea"/>
                <a:cs typeface="Arial" pitchFamily="34" charset="0"/>
              </a:rPr>
              <a:t>?</a:t>
            </a:r>
            <a:endParaRPr kumimoji="0" lang="en-US" sz="9600" b="1" i="0" u="none" strike="noStrike" kern="1200" cap="none" spc="0" normalizeH="0" baseline="0" noProof="0" dirty="0">
              <a:ln>
                <a:noFill/>
              </a:ln>
              <a:solidFill>
                <a:schemeClr val="accent3"/>
              </a:solidFill>
              <a:effectLst/>
              <a:uLnTx/>
              <a:uFillTx/>
              <a:latin typeface="Century Gothic" pitchFamily="34" charset="0"/>
              <a:ea typeface="+mj-ea"/>
              <a:cs typeface="Arial" pitchFamily="34" charset="0"/>
            </a:endParaRPr>
          </a:p>
        </p:txBody>
      </p:sp>
    </p:spTree>
    <p:extLst>
      <p:ext uri="{BB962C8B-B14F-4D97-AF65-F5344CB8AC3E}">
        <p14:creationId xmlns:p14="http://schemas.microsoft.com/office/powerpoint/2010/main" val="36727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a:xfrm>
            <a:off x="457200" y="971682"/>
            <a:ext cx="8229600" cy="3771636"/>
          </a:xfrm>
        </p:spPr>
        <p:txBody>
          <a:bodyPr>
            <a:normAutofit/>
          </a:bodyPr>
          <a:lstStyle/>
          <a:p>
            <a:r>
              <a:rPr lang="en-US" sz="1900" dirty="0"/>
              <a:t>Graduating from institutions with higher tuition rates does not result in higher earnings when compared to graduates from more affordable institutions with the same major</a:t>
            </a:r>
          </a:p>
          <a:p>
            <a:endParaRPr lang="en-US" dirty="0"/>
          </a:p>
          <a:p>
            <a:endParaRPr lang="en-US" dirty="0"/>
          </a:p>
          <a:p>
            <a:endParaRPr lang="en-US" dirty="0"/>
          </a:p>
        </p:txBody>
      </p:sp>
      <p:pic>
        <p:nvPicPr>
          <p:cNvPr id="4" name="Picture 2" descr="H:\Images\INCOME\shutterstock_27371179.jpg">
            <a:extLst>
              <a:ext uri="{FF2B5EF4-FFF2-40B4-BE49-F238E27FC236}">
                <a16:creationId xmlns:a16="http://schemas.microsoft.com/office/drawing/2014/main" id="{64767C35-20A9-434E-907E-1D7168E0D1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07786" y="2247900"/>
            <a:ext cx="2928428"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889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asked</a:t>
            </a:r>
          </a:p>
        </p:txBody>
      </p:sp>
      <p:sp>
        <p:nvSpPr>
          <p:cNvPr id="3" name="Content Placeholder 2"/>
          <p:cNvSpPr>
            <a:spLocks noGrp="1"/>
          </p:cNvSpPr>
          <p:nvPr>
            <p:ph idx="1"/>
          </p:nvPr>
        </p:nvSpPr>
        <p:spPr>
          <a:xfrm>
            <a:off x="457200" y="971682"/>
            <a:ext cx="8229600" cy="3771636"/>
          </a:xfrm>
        </p:spPr>
        <p:txBody>
          <a:bodyPr>
            <a:normAutofit fontScale="92500" lnSpcReduction="10000"/>
          </a:bodyPr>
          <a:lstStyle/>
          <a:p>
            <a:r>
              <a:rPr lang="en-US" dirty="0"/>
              <a:t>Does it pay more to attend a Party School or an Ivy League school?</a:t>
            </a:r>
          </a:p>
          <a:p>
            <a:endParaRPr lang="en-US" dirty="0"/>
          </a:p>
          <a:p>
            <a:r>
              <a:rPr lang="en-US" dirty="0"/>
              <a:t>Does region matter in relation to starting salary/mid-career/late-career salary?</a:t>
            </a:r>
          </a:p>
          <a:p>
            <a:endParaRPr lang="en-US" dirty="0"/>
          </a:p>
          <a:p>
            <a:r>
              <a:rPr lang="en-US" dirty="0"/>
              <a:t>What degree majors have higher than average income growth?</a:t>
            </a:r>
          </a:p>
          <a:p>
            <a:endParaRPr lang="en-US" dirty="0"/>
          </a:p>
        </p:txBody>
      </p:sp>
    </p:spTree>
    <p:extLst>
      <p:ext uri="{BB962C8B-B14F-4D97-AF65-F5344CB8AC3E}">
        <p14:creationId xmlns:p14="http://schemas.microsoft.com/office/powerpoint/2010/main" val="132633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57200" y="971682"/>
            <a:ext cx="8229600" cy="3771636"/>
          </a:xfrm>
        </p:spPr>
        <p:txBody>
          <a:bodyPr>
            <a:normAutofit/>
          </a:bodyPr>
          <a:lstStyle/>
          <a:p>
            <a:r>
              <a:rPr lang="en-US" dirty="0"/>
              <a:t>What classifies as a Party School?</a:t>
            </a:r>
          </a:p>
          <a:p>
            <a:pPr lvl="2"/>
            <a:r>
              <a:rPr lang="en-US" dirty="0"/>
              <a:t>According to Princeton Review‘s annual publication of 62 college ranking</a:t>
            </a:r>
          </a:p>
          <a:p>
            <a:pPr lvl="3"/>
            <a:endParaRPr lang="en-US" dirty="0"/>
          </a:p>
          <a:p>
            <a:pPr lvl="3"/>
            <a:r>
              <a:rPr lang="en-US" dirty="0"/>
              <a:t>Availability &amp; consumption of alcohol</a:t>
            </a:r>
          </a:p>
          <a:p>
            <a:pPr lvl="3"/>
            <a:r>
              <a:rPr lang="en-US" dirty="0"/>
              <a:t>Availability &amp; consumption of drugs </a:t>
            </a:r>
          </a:p>
          <a:p>
            <a:pPr lvl="3"/>
            <a:r>
              <a:rPr lang="en-US" dirty="0"/>
              <a:t>Amount of time spent studying outside of the classroom</a:t>
            </a:r>
          </a:p>
          <a:p>
            <a:pPr lvl="3"/>
            <a:r>
              <a:rPr lang="en-US" dirty="0"/>
              <a:t>Popularity of Greek Life (fraternities and sororities)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66699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57200" y="971682"/>
            <a:ext cx="8229600" cy="3771636"/>
          </a:xfrm>
        </p:spPr>
        <p:txBody>
          <a:bodyPr>
            <a:normAutofit lnSpcReduction="10000"/>
          </a:bodyPr>
          <a:lstStyle/>
          <a:p>
            <a:r>
              <a:rPr lang="en-US" dirty="0"/>
              <a:t>What classifies as an Ivy League School?</a:t>
            </a:r>
          </a:p>
          <a:p>
            <a:pPr lvl="2"/>
            <a:r>
              <a:rPr lang="en-US" dirty="0"/>
              <a:t>8 private universities located in the "Northeast" region: </a:t>
            </a:r>
          </a:p>
          <a:p>
            <a:pPr lvl="3"/>
            <a:r>
              <a:rPr lang="en-US" dirty="0"/>
              <a:t>Brown University  (Providence, RI)</a:t>
            </a:r>
          </a:p>
          <a:p>
            <a:pPr lvl="3"/>
            <a:r>
              <a:rPr lang="en-US" dirty="0"/>
              <a:t>Columbia University (New York, NY) </a:t>
            </a:r>
          </a:p>
          <a:p>
            <a:pPr lvl="3"/>
            <a:r>
              <a:rPr lang="en-US" dirty="0"/>
              <a:t>Cornell University (Ithaca, NY)</a:t>
            </a:r>
          </a:p>
          <a:p>
            <a:pPr lvl="3"/>
            <a:r>
              <a:rPr lang="en-US" dirty="0"/>
              <a:t>Dartmouth College (Hanover, NH)</a:t>
            </a:r>
          </a:p>
          <a:p>
            <a:pPr lvl="3"/>
            <a:r>
              <a:rPr lang="en-US" dirty="0"/>
              <a:t>Harvard University (Cambridge, MA)</a:t>
            </a:r>
          </a:p>
          <a:p>
            <a:pPr lvl="3"/>
            <a:r>
              <a:rPr lang="en-US" dirty="0"/>
              <a:t>University of Pennsylvania (Philadelphia, PA)</a:t>
            </a:r>
          </a:p>
          <a:p>
            <a:pPr lvl="3"/>
            <a:r>
              <a:rPr lang="en-US" dirty="0"/>
              <a:t>Princeton University (Princeton, NJ)</a:t>
            </a:r>
          </a:p>
          <a:p>
            <a:pPr lvl="3"/>
            <a:r>
              <a:rPr lang="en-US" dirty="0"/>
              <a:t>Yale University (New Haven, CT)</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93654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57200" y="971682"/>
            <a:ext cx="8229600" cy="3771636"/>
          </a:xfrm>
        </p:spPr>
        <p:txBody>
          <a:bodyPr>
            <a:normAutofit/>
          </a:bodyPr>
          <a:lstStyle/>
          <a:p>
            <a:r>
              <a:rPr lang="en-US" dirty="0"/>
              <a:t>What classifies as an Ivy League School?</a:t>
            </a:r>
          </a:p>
          <a:p>
            <a:pPr lvl="2"/>
            <a:r>
              <a:rPr lang="en-US" dirty="0"/>
              <a:t>Common traits: </a:t>
            </a:r>
          </a:p>
          <a:p>
            <a:pPr lvl="3"/>
            <a:r>
              <a:rPr lang="en-US" dirty="0"/>
              <a:t>Academic excellence</a:t>
            </a:r>
          </a:p>
          <a:p>
            <a:pPr lvl="3"/>
            <a:r>
              <a:rPr lang="en-US" dirty="0"/>
              <a:t>Selective admissions process</a:t>
            </a:r>
          </a:p>
          <a:p>
            <a:pPr lvl="3"/>
            <a:r>
              <a:rPr lang="en-US" dirty="0"/>
              <a:t>Sizable financial endowments</a:t>
            </a:r>
          </a:p>
          <a:p>
            <a:pPr lvl="3"/>
            <a:r>
              <a:rPr lang="en-US" dirty="0"/>
              <a:t>Social elitism</a:t>
            </a:r>
          </a:p>
          <a:p>
            <a:pPr marL="0" indent="0">
              <a:buNone/>
            </a:pPr>
            <a:endParaRPr lang="en-US" dirty="0"/>
          </a:p>
          <a:p>
            <a:endParaRPr lang="en-US" dirty="0"/>
          </a:p>
        </p:txBody>
      </p:sp>
    </p:spTree>
    <p:extLst>
      <p:ext uri="{BB962C8B-B14F-4D97-AF65-F5344CB8AC3E}">
        <p14:creationId xmlns:p14="http://schemas.microsoft.com/office/powerpoint/2010/main" val="333423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57200" y="1007533"/>
            <a:ext cx="8229600" cy="4686300"/>
          </a:xfrm>
        </p:spPr>
        <p:txBody>
          <a:bodyPr>
            <a:normAutofit fontScale="55000" lnSpcReduction="20000"/>
          </a:bodyPr>
          <a:lstStyle/>
          <a:p>
            <a:r>
              <a:rPr lang="en-US" dirty="0"/>
              <a:t>What schools have two or more classifications?</a:t>
            </a:r>
          </a:p>
          <a:p>
            <a:pPr lvl="2"/>
            <a:r>
              <a:rPr lang="en-US" dirty="0"/>
              <a:t>Party and State: 19</a:t>
            </a:r>
          </a:p>
          <a:p>
            <a:pPr lvl="3"/>
            <a:r>
              <a:rPr lang="en-US" b="1" dirty="0"/>
              <a:t>Louisiana State University (LSU)                     </a:t>
            </a:r>
          </a:p>
          <a:p>
            <a:pPr lvl="3"/>
            <a:r>
              <a:rPr lang="en-US" b="1" dirty="0"/>
              <a:t>University of Maryland, College Park                 </a:t>
            </a:r>
          </a:p>
          <a:p>
            <a:pPr lvl="3"/>
            <a:r>
              <a:rPr lang="en-US" b="1" dirty="0"/>
              <a:t>University of Georgia (UGA)                          </a:t>
            </a:r>
          </a:p>
          <a:p>
            <a:pPr lvl="3"/>
            <a:r>
              <a:rPr lang="en-US" b="1" dirty="0"/>
              <a:t>University of Alabama, Tuscaloosa                    </a:t>
            </a:r>
          </a:p>
          <a:p>
            <a:pPr lvl="3"/>
            <a:r>
              <a:rPr lang="en-US" b="1" dirty="0"/>
              <a:t>University of New Hampshire (UNH)                    </a:t>
            </a:r>
          </a:p>
          <a:p>
            <a:pPr lvl="3"/>
            <a:r>
              <a:rPr lang="en-US" b="1" dirty="0"/>
              <a:t>University of Florida (UF)                           </a:t>
            </a:r>
          </a:p>
          <a:p>
            <a:pPr lvl="3"/>
            <a:r>
              <a:rPr lang="en-US" b="1" dirty="0"/>
              <a:t>University of California, Santa Barbara (UCSB)       </a:t>
            </a:r>
          </a:p>
          <a:p>
            <a:pPr lvl="3"/>
            <a:r>
              <a:rPr lang="en-US" b="1" dirty="0"/>
              <a:t>Pennsylvania State University (PSU)                  </a:t>
            </a:r>
          </a:p>
          <a:p>
            <a:pPr lvl="3"/>
            <a:r>
              <a:rPr lang="en-US" b="1" dirty="0"/>
              <a:t>West Virginia University (WVU)                       </a:t>
            </a:r>
          </a:p>
          <a:p>
            <a:pPr lvl="3"/>
            <a:r>
              <a:rPr lang="en-US" b="1" dirty="0"/>
              <a:t>Indiana University (IU), Bloomington                 </a:t>
            </a:r>
          </a:p>
          <a:p>
            <a:pPr lvl="3"/>
            <a:r>
              <a:rPr lang="en-US" b="1" dirty="0"/>
              <a:t>University of Tennessee                              </a:t>
            </a:r>
          </a:p>
          <a:p>
            <a:pPr lvl="3"/>
            <a:r>
              <a:rPr lang="en-US" b="1" dirty="0"/>
              <a:t>Ohio University                                      </a:t>
            </a:r>
          </a:p>
          <a:p>
            <a:pPr lvl="3"/>
            <a:r>
              <a:rPr lang="en-US" b="1" dirty="0"/>
              <a:t>Arizona State University (ASU)                       </a:t>
            </a:r>
          </a:p>
          <a:p>
            <a:pPr lvl="3"/>
            <a:r>
              <a:rPr lang="en-US" b="1" dirty="0"/>
              <a:t>University of Illinois at Urbana-Champaign (UIUC)    </a:t>
            </a:r>
          </a:p>
          <a:p>
            <a:pPr lvl="3"/>
            <a:r>
              <a:rPr lang="en-US" b="1" dirty="0"/>
              <a:t>University of Texas (UT) - Austin                    </a:t>
            </a:r>
          </a:p>
          <a:p>
            <a:pPr lvl="3"/>
            <a:r>
              <a:rPr lang="en-US" b="1" dirty="0"/>
              <a:t>State University of New York (SUNY) at Albany        </a:t>
            </a:r>
          </a:p>
          <a:p>
            <a:pPr lvl="3"/>
            <a:r>
              <a:rPr lang="en-US" b="1" dirty="0"/>
              <a:t>Florida State University (FSU)                       </a:t>
            </a:r>
          </a:p>
          <a:p>
            <a:pPr lvl="3"/>
            <a:r>
              <a:rPr lang="en-US" b="1" dirty="0"/>
              <a:t>University of Iowa (UI)                              </a:t>
            </a:r>
          </a:p>
          <a:p>
            <a:pPr lvl="3"/>
            <a:r>
              <a:rPr lang="en-US" b="1" dirty="0"/>
              <a:t>University of Mississippi </a:t>
            </a:r>
          </a:p>
          <a:p>
            <a:pPr lvl="3"/>
            <a:endParaRPr lang="en-US" dirty="0"/>
          </a:p>
          <a:p>
            <a:pPr lvl="2"/>
            <a:r>
              <a:rPr lang="en-US" dirty="0"/>
              <a:t>Party and Liberal Arts: 1</a:t>
            </a:r>
          </a:p>
          <a:p>
            <a:pPr lvl="3"/>
            <a:r>
              <a:rPr lang="en-US" b="1" dirty="0"/>
              <a:t>Randolph-Macon College</a:t>
            </a:r>
          </a:p>
          <a:p>
            <a:endParaRPr lang="en-US" dirty="0"/>
          </a:p>
        </p:txBody>
      </p:sp>
    </p:spTree>
    <p:extLst>
      <p:ext uri="{BB962C8B-B14F-4D97-AF65-F5344CB8AC3E}">
        <p14:creationId xmlns:p14="http://schemas.microsoft.com/office/powerpoint/2010/main" val="28540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2200" dirty="0"/>
            </a:br>
            <a:r>
              <a:rPr lang="en-US" sz="2200" dirty="0"/>
              <a:t>Does it pay more to attend a Party School or an Ivy League school?</a:t>
            </a:r>
            <a:br>
              <a:rPr lang="en-US" dirty="0"/>
            </a:br>
            <a:endParaRPr lang="en-US" dirty="0"/>
          </a:p>
        </p:txBody>
      </p:sp>
      <p:sp>
        <p:nvSpPr>
          <p:cNvPr id="3" name="Content Placeholder 2"/>
          <p:cNvSpPr>
            <a:spLocks noGrp="1"/>
          </p:cNvSpPr>
          <p:nvPr>
            <p:ph idx="1"/>
          </p:nvPr>
        </p:nvSpPr>
        <p:spPr>
          <a:xfrm>
            <a:off x="431800" y="971682"/>
            <a:ext cx="8229600" cy="3771636"/>
          </a:xfrm>
        </p:spPr>
        <p:txBody>
          <a:bodyPr>
            <a:normAutofit/>
          </a:bodyPr>
          <a:lstStyle/>
          <a:p>
            <a:r>
              <a:rPr lang="en-US" sz="2800" dirty="0"/>
              <a:t>What is  the average starting salary of Ivy League Schools? (All eight Ivy Schools represented)</a:t>
            </a:r>
          </a:p>
          <a:p>
            <a:pPr marL="0" indent="0">
              <a:buNone/>
            </a:pPr>
            <a:endParaRPr lang="en-US" dirty="0"/>
          </a:p>
          <a:p>
            <a:pPr lvl="1"/>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98723139-71BF-418B-8D14-EC2A98E4AF52}"/>
              </a:ext>
            </a:extLst>
          </p:cNvPr>
          <p:cNvPicPr>
            <a:picLocks noChangeAspect="1"/>
          </p:cNvPicPr>
          <p:nvPr/>
        </p:nvPicPr>
        <p:blipFill>
          <a:blip r:embed="rId2"/>
          <a:stretch>
            <a:fillRect/>
          </a:stretch>
        </p:blipFill>
        <p:spPr>
          <a:xfrm>
            <a:off x="609600" y="2019300"/>
            <a:ext cx="7772400" cy="3438525"/>
          </a:xfrm>
          <a:prstGeom prst="rect">
            <a:avLst/>
          </a:prstGeom>
        </p:spPr>
      </p:pic>
    </p:spTree>
    <p:extLst>
      <p:ext uri="{BB962C8B-B14F-4D97-AF65-F5344CB8AC3E}">
        <p14:creationId xmlns:p14="http://schemas.microsoft.com/office/powerpoint/2010/main" val="2196650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12AF46"/>
      </a:accent1>
      <a:accent2>
        <a:srgbClr val="336633"/>
      </a:accent2>
      <a:accent3>
        <a:srgbClr val="99CC99"/>
      </a:accent3>
      <a:accent4>
        <a:srgbClr val="669966"/>
      </a:accent4>
      <a:accent5>
        <a:srgbClr val="666633"/>
      </a:accent5>
      <a:accent6>
        <a:srgbClr val="99996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12AF46"/>
      </a:accent1>
      <a:accent2>
        <a:srgbClr val="336633"/>
      </a:accent2>
      <a:accent3>
        <a:srgbClr val="99CC99"/>
      </a:accent3>
      <a:accent4>
        <a:srgbClr val="669966"/>
      </a:accent4>
      <a:accent5>
        <a:srgbClr val="666633"/>
      </a:accent5>
      <a:accent6>
        <a:srgbClr val="99996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1763</TotalTime>
  <Words>1034</Words>
  <Application>Microsoft Office PowerPoint</Application>
  <PresentationFormat>On-screen Show (16:10)</PresentationFormat>
  <Paragraphs>195</Paragraphs>
  <Slides>24</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Calibri</vt:lpstr>
      <vt:lpstr>Century Gothic</vt:lpstr>
      <vt:lpstr>Office Theme</vt:lpstr>
      <vt:lpstr>1_Office Theme</vt:lpstr>
      <vt:lpstr>The True Meaning  behind “Decision Day”</vt:lpstr>
      <vt:lpstr>Summary</vt:lpstr>
      <vt:lpstr>Hypothesis</vt:lpstr>
      <vt:lpstr>Questions asked</vt:lpstr>
      <vt:lpstr> Does it pay more to attend a Party School or an Ivy League school? </vt:lpstr>
      <vt:lpstr> Does it pay more to attend a Party School or an Ivy League school? </vt:lpstr>
      <vt:lpstr> Does it pay more to attend a Party School or an Ivy League school? </vt:lpstr>
      <vt:lpstr> Does it pay more to attend a Party School or an Ivy League school? </vt:lpstr>
      <vt:lpstr> Does it pay more to attend a Party School or an Ivy League school? </vt:lpstr>
      <vt:lpstr> Does it pay more to attend a Party School or an Ivy League school? </vt:lpstr>
      <vt:lpstr> Does it pay more to attend a Party School or an Ivy League school? </vt:lpstr>
      <vt:lpstr> Does it pay more to attend a Party School or an Ivy League school? </vt:lpstr>
      <vt:lpstr>  Does region matter in relation to starting median salary/mid-career median salary?  </vt:lpstr>
      <vt:lpstr>  Does region matter in relation to starting median salary/mid-career median salary?  </vt:lpstr>
      <vt:lpstr>  Which degree majors have higher than average income growth?  </vt:lpstr>
      <vt:lpstr>Overall Descriptive Statistics</vt:lpstr>
      <vt:lpstr>Which Undergraduate Majors get the highest income at the start of their careers?</vt:lpstr>
      <vt:lpstr>Which Undergraduate Majors get the highest income at Mid-Career?</vt:lpstr>
      <vt:lpstr>Which Undergraduate Majors get the highest income at Mid-Career 90th Percentile?</vt:lpstr>
      <vt:lpstr>Percent change from Starting to Mid-Career Salary</vt:lpstr>
      <vt:lpstr>Starting vs. Mid-Career Median Salary</vt:lpstr>
      <vt:lpstr>Starting vs. Mid-Career 90th Percentile Median Salary</vt:lpstr>
      <vt:lpstr>Degree Majors 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Company</dc:creator>
  <cp:lastModifiedBy>Edward Gates Jr</cp:lastModifiedBy>
  <cp:revision>34</cp:revision>
  <dcterms:created xsi:type="dcterms:W3CDTF">2013-12-25T12:45:28Z</dcterms:created>
  <dcterms:modified xsi:type="dcterms:W3CDTF">2019-06-12T03:50:30Z</dcterms:modified>
</cp:coreProperties>
</file>